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168"/>
  </p:notesMasterIdLst>
  <p:sldIdLst>
    <p:sldId id="256"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32" r:id="rId48"/>
    <p:sldId id="333" r:id="rId49"/>
    <p:sldId id="334" r:id="rId50"/>
    <p:sldId id="335" r:id="rId51"/>
    <p:sldId id="336" r:id="rId52"/>
    <p:sldId id="337" r:id="rId53"/>
    <p:sldId id="338" r:id="rId54"/>
    <p:sldId id="318"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399" r:id="rId77"/>
    <p:sldId id="400" r:id="rId78"/>
    <p:sldId id="401" r:id="rId79"/>
    <p:sldId id="402" r:id="rId80"/>
    <p:sldId id="403" r:id="rId81"/>
    <p:sldId id="404" r:id="rId82"/>
    <p:sldId id="405" r:id="rId83"/>
    <p:sldId id="406" r:id="rId84"/>
    <p:sldId id="408" r:id="rId85"/>
    <p:sldId id="409" r:id="rId86"/>
    <p:sldId id="410" r:id="rId87"/>
    <p:sldId id="411" r:id="rId88"/>
    <p:sldId id="412" r:id="rId89"/>
    <p:sldId id="424" r:id="rId90"/>
    <p:sldId id="413" r:id="rId91"/>
    <p:sldId id="414" r:id="rId92"/>
    <p:sldId id="415" r:id="rId93"/>
    <p:sldId id="419" r:id="rId94"/>
    <p:sldId id="416" r:id="rId95"/>
    <p:sldId id="418" r:id="rId96"/>
    <p:sldId id="420" r:id="rId97"/>
    <p:sldId id="421" r:id="rId98"/>
    <p:sldId id="422" r:id="rId99"/>
    <p:sldId id="423" r:id="rId100"/>
    <p:sldId id="425" r:id="rId101"/>
    <p:sldId id="426" r:id="rId102"/>
    <p:sldId id="427" r:id="rId103"/>
    <p:sldId id="428" r:id="rId104"/>
    <p:sldId id="429" r:id="rId105"/>
    <p:sldId id="430" r:id="rId106"/>
    <p:sldId id="431" r:id="rId107"/>
    <p:sldId id="432" r:id="rId108"/>
    <p:sldId id="440" r:id="rId109"/>
    <p:sldId id="446" r:id="rId110"/>
    <p:sldId id="447" r:id="rId111"/>
    <p:sldId id="448" r:id="rId112"/>
    <p:sldId id="441" r:id="rId113"/>
    <p:sldId id="433" r:id="rId114"/>
    <p:sldId id="434" r:id="rId115"/>
    <p:sldId id="435" r:id="rId116"/>
    <p:sldId id="436" r:id="rId117"/>
    <p:sldId id="437" r:id="rId118"/>
    <p:sldId id="438" r:id="rId119"/>
    <p:sldId id="439" r:id="rId120"/>
    <p:sldId id="442" r:id="rId121"/>
    <p:sldId id="443" r:id="rId122"/>
    <p:sldId id="444" r:id="rId123"/>
    <p:sldId id="445" r:id="rId124"/>
    <p:sldId id="449" r:id="rId125"/>
    <p:sldId id="450" r:id="rId126"/>
    <p:sldId id="451" r:id="rId127"/>
    <p:sldId id="452" r:id="rId128"/>
    <p:sldId id="453" r:id="rId129"/>
    <p:sldId id="454" r:id="rId130"/>
    <p:sldId id="455" r:id="rId131"/>
    <p:sldId id="456" r:id="rId132"/>
    <p:sldId id="457" r:id="rId133"/>
    <p:sldId id="458" r:id="rId134"/>
    <p:sldId id="459" r:id="rId135"/>
    <p:sldId id="466" r:id="rId136"/>
    <p:sldId id="460" r:id="rId137"/>
    <p:sldId id="464" r:id="rId138"/>
    <p:sldId id="461" r:id="rId139"/>
    <p:sldId id="462" r:id="rId140"/>
    <p:sldId id="463" r:id="rId141"/>
    <p:sldId id="465" r:id="rId142"/>
    <p:sldId id="467" r:id="rId143"/>
    <p:sldId id="468" r:id="rId144"/>
    <p:sldId id="469" r:id="rId145"/>
    <p:sldId id="483" r:id="rId146"/>
    <p:sldId id="484" r:id="rId147"/>
    <p:sldId id="485" r:id="rId148"/>
    <p:sldId id="470" r:id="rId149"/>
    <p:sldId id="471" r:id="rId150"/>
    <p:sldId id="472" r:id="rId151"/>
    <p:sldId id="473" r:id="rId152"/>
    <p:sldId id="488" r:id="rId153"/>
    <p:sldId id="474" r:id="rId154"/>
    <p:sldId id="475" r:id="rId155"/>
    <p:sldId id="476" r:id="rId156"/>
    <p:sldId id="477" r:id="rId157"/>
    <p:sldId id="478" r:id="rId158"/>
    <p:sldId id="479" r:id="rId159"/>
    <p:sldId id="480" r:id="rId160"/>
    <p:sldId id="481" r:id="rId161"/>
    <p:sldId id="482" r:id="rId162"/>
    <p:sldId id="486" r:id="rId163"/>
    <p:sldId id="487" r:id="rId164"/>
    <p:sldId id="490" r:id="rId165"/>
    <p:sldId id="491" r:id="rId166"/>
    <p:sldId id="492" r:id="rId167"/>
  </p:sldIdLst>
  <p:sldSz cx="9144000" cy="6858000" type="screen4x3"/>
  <p:notesSz cx="6858000" cy="9144000"/>
  <p:embeddedFontLst>
    <p:embeddedFont>
      <p:font typeface="Wingdings 3" panose="05040102010807070707" pitchFamily="18" charset="2"/>
      <p:regular r:id="rId169"/>
    </p:embeddedFont>
    <p:embeddedFont>
      <p:font typeface="Calibri" panose="020F0502020204030204" pitchFamily="34" charset="0"/>
      <p:regular r:id="rId170"/>
      <p:bold r:id="rId171"/>
      <p:italic r:id="rId172"/>
      <p:boldItalic r:id="rId173"/>
    </p:embeddedFont>
    <p:embeddedFont>
      <p:font typeface="Century Gothic" panose="020B0502020202020204" pitchFamily="34" charset="0"/>
      <p:regular r:id="rId174"/>
      <p:bold r:id="rId175"/>
      <p:italic r:id="rId176"/>
      <p:boldItalic r:id="rId17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6" roundtripDataSignature="AMtx7mhjHSXJhiGCySkii7XkhL+xW5yh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9.fntdata"/><Relationship Id="rId198" Type="http://schemas.openxmlformats.org/officeDocument/2006/relationships/viewProps" Target="viewProps.xml"/><Relationship Id="rId172" Type="http://schemas.openxmlformats.org/officeDocument/2006/relationships/font" Target="fonts/font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5.fntdata"/><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7.fntdata"/><Relationship Id="rId196" Type="http://customschemas.google.com/relationships/presentationmetadata" Target="metadata"/><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8.fntdata"/><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084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2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643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80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84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532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349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794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511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77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7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053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4203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64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376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426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212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898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299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336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156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868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109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157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454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145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6612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028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4012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485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0410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657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876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897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903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402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3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427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1013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387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507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9466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164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898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8571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6456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9853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395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18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79</a:t>
            </a:fld>
            <a:endParaRPr lang="en-US"/>
          </a:p>
        </p:txBody>
      </p:sp>
    </p:spTree>
    <p:extLst>
      <p:ext uri="{BB962C8B-B14F-4D97-AF65-F5344CB8AC3E}">
        <p14:creationId xmlns:p14="http://schemas.microsoft.com/office/powerpoint/2010/main" val="385648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56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2315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923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00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47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2661651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1790538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39504864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5684321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00106355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69558564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9332153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6952874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87552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36650724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83431285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62920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575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4515479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980635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47260660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3209925" y="-2179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90" name="Google Shape;90;p1"/>
          <p:cNvSpPr txBox="1">
            <a:spLocks noGrp="1"/>
          </p:cNvSpPr>
          <p:nvPr>
            <p:ph idx="1"/>
          </p:nvPr>
        </p:nvSpPr>
        <p:spPr>
          <a:xfrm>
            <a:off x="457200" y="1844675"/>
            <a:ext cx="8229600" cy="3170058"/>
          </a:xfrm>
          <a:prstGeom prst="rect">
            <a:avLst/>
          </a:prstGeom>
          <a:solidFill>
            <a:srgbClr val="EBF1DE"/>
          </a:solid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chemeClr val="dk1"/>
              </a:buClr>
              <a:buSzPts val="4000"/>
              <a:buFont typeface="Arial"/>
              <a:buNone/>
            </a:pPr>
            <a:r>
              <a:rPr lang="en-US" sz="4000" b="1" i="0" u="none" strike="noStrike" cap="none" dirty="0">
                <a:solidFill>
                  <a:schemeClr val="dk1"/>
                </a:solidFill>
                <a:latin typeface="Times New Roman"/>
                <a:ea typeface="Times New Roman"/>
                <a:cs typeface="Times New Roman"/>
                <a:sym typeface="Times New Roman"/>
              </a:rPr>
              <a:t>Course Code: INT232</a:t>
            </a:r>
          </a:p>
          <a:p>
            <a:pPr marL="342900" marR="0" lvl="0" indent="-342900" algn="ctr" rtl="0">
              <a:lnSpc>
                <a:spcPct val="100000"/>
              </a:lnSpc>
              <a:spcBef>
                <a:spcPts val="0"/>
              </a:spcBef>
              <a:spcAft>
                <a:spcPts val="0"/>
              </a:spcAft>
              <a:buClr>
                <a:schemeClr val="dk1"/>
              </a:buClr>
              <a:buSzPts val="4000"/>
              <a:buFont typeface="Arial"/>
              <a:buNone/>
            </a:pPr>
            <a:r>
              <a:rPr lang="en-US" sz="4000" b="1" i="0" u="none" strike="noStrike" cap="none" dirty="0">
                <a:solidFill>
                  <a:schemeClr val="dk1"/>
                </a:solidFill>
                <a:latin typeface="Times New Roman"/>
                <a:ea typeface="Times New Roman"/>
                <a:cs typeface="Times New Roman"/>
                <a:sym typeface="Times New Roman"/>
              </a:rPr>
              <a:t>DATA SCIENCE TOOLBOX : R PROGRAMMING</a:t>
            </a:r>
            <a:endParaRPr lang="en-US" dirty="0"/>
          </a:p>
          <a:p>
            <a:pPr marL="342900" marR="0" lvl="0" indent="-342900" algn="ctr" rtl="0">
              <a:lnSpc>
                <a:spcPct val="100000"/>
              </a:lnSpc>
              <a:spcBef>
                <a:spcPts val="0"/>
              </a:spcBef>
              <a:spcAft>
                <a:spcPts val="0"/>
              </a:spcAft>
              <a:buClr>
                <a:schemeClr val="dk1"/>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a:p>
            <a:pPr marL="342900" marR="0" lvl="0" indent="-342900" algn="ctr" rtl="0">
              <a:lnSpc>
                <a:spcPct val="100000"/>
              </a:lnSpc>
              <a:spcBef>
                <a:spcPts val="0"/>
              </a:spcBef>
              <a:spcAft>
                <a:spcPts val="0"/>
              </a:spcAft>
              <a:buClr>
                <a:schemeClr val="dk1"/>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p:txBody>
      </p:sp>
      <p:sp>
        <p:nvSpPr>
          <p:cNvPr id="89" name="Google Shape;89;p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a:t>
            </a:fld>
            <a:endParaRPr/>
          </a:p>
        </p:txBody>
      </p:sp>
      <p:pic>
        <p:nvPicPr>
          <p:cNvPr id="91" name="Google Shape;91;p1" descr="India's Best Private University in Punjab - LPU"/>
          <p:cNvPicPr preferRelativeResize="0"/>
          <p:nvPr/>
        </p:nvPicPr>
        <p:blipFill rotWithShape="1">
          <a:blip r:embed="rId3">
            <a:alphaModFix/>
          </a:blip>
          <a:srcRect/>
          <a:stretch/>
        </p:blipFill>
        <p:spPr>
          <a:xfrm>
            <a:off x="5962650" y="0"/>
            <a:ext cx="2724150" cy="1676400"/>
          </a:xfrm>
          <a:prstGeom prst="rect">
            <a:avLst/>
          </a:prstGeom>
          <a:noFill/>
          <a:ln>
            <a:noFill/>
          </a:ln>
        </p:spPr>
      </p:pic>
      <p:sp>
        <p:nvSpPr>
          <p:cNvPr id="92" name="Google Shape;92;p1"/>
          <p:cNvSpPr txBox="1"/>
          <p:nvPr/>
        </p:nvSpPr>
        <p:spPr>
          <a:xfrm>
            <a:off x="179387" y="5834062"/>
            <a:ext cx="8507412"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F1B99A9-9794-451E-8BA7-B4CBF0049023}"/>
              </a:ext>
            </a:extLst>
          </p:cNvPr>
          <p:cNvPicPr>
            <a:picLocks noChangeAspect="1"/>
          </p:cNvPicPr>
          <p:nvPr/>
        </p:nvPicPr>
        <p:blipFill>
          <a:blip r:embed="rId4"/>
          <a:stretch>
            <a:fillRect/>
          </a:stretch>
        </p:blipFill>
        <p:spPr>
          <a:xfrm>
            <a:off x="602331" y="540913"/>
            <a:ext cx="7401889" cy="5618987"/>
          </a:xfrm>
          <a:prstGeom prst="rect">
            <a:avLst/>
          </a:prstGeom>
        </p:spPr>
      </p:pic>
    </p:spTree>
    <p:extLst>
      <p:ext uri="{BB962C8B-B14F-4D97-AF65-F5344CB8AC3E}">
        <p14:creationId xmlns:p14="http://schemas.microsoft.com/office/powerpoint/2010/main" val="41199235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96207" y="1152908"/>
            <a:ext cx="7774838" cy="4758314"/>
          </a:xfrm>
        </p:spPr>
        <p:txBody>
          <a:bodyPr>
            <a:normAutofit lnSpcReduction="10000"/>
          </a:bodyPr>
          <a:lstStyle/>
          <a:p>
            <a:pPr marL="0" indent="0">
              <a:buNone/>
            </a:pPr>
            <a:r>
              <a:rPr lang="en-IN" sz="2800" dirty="0">
                <a:latin typeface="Times New Roman" panose="02020603050405020304" pitchFamily="18" charset="0"/>
                <a:cs typeface="Times New Roman" panose="02020603050405020304" pitchFamily="18" charset="0"/>
              </a:rPr>
              <a:t>&gt; subset(</a:t>
            </a:r>
            <a:r>
              <a:rPr lang="en-IN" sz="2800" dirty="0" err="1">
                <a:latin typeface="Times New Roman" panose="02020603050405020304" pitchFamily="18" charset="0"/>
                <a:cs typeface="Times New Roman" panose="02020603050405020304" pitchFamily="18" charset="0"/>
              </a:rPr>
              <a:t>data_frame,Pulse</a:t>
            </a:r>
            <a:r>
              <a:rPr lang="en-IN" sz="2800" dirty="0">
                <a:latin typeface="Times New Roman" panose="02020603050405020304" pitchFamily="18" charset="0"/>
                <a:cs typeface="Times New Roman" panose="02020603050405020304" pitchFamily="18" charset="0"/>
              </a:rPr>
              <a:t>&gt;100)</a:t>
            </a:r>
          </a:p>
          <a:p>
            <a:pPr marL="0" indent="0">
              <a:buNone/>
            </a:pPr>
            <a:r>
              <a:rPr lang="en-IN" sz="2800" dirty="0">
                <a:latin typeface="Times New Roman" panose="02020603050405020304" pitchFamily="18" charset="0"/>
                <a:cs typeface="Times New Roman" panose="02020603050405020304" pitchFamily="18" charset="0"/>
              </a:rPr>
              <a:t>  Training Pulse Duration</a:t>
            </a:r>
          </a:p>
          <a:p>
            <a:pPr marL="0" indent="0">
              <a:buNone/>
            </a:pPr>
            <a:r>
              <a:rPr lang="en-IN" sz="2800" dirty="0">
                <a:latin typeface="Times New Roman" panose="02020603050405020304" pitchFamily="18" charset="0"/>
                <a:cs typeface="Times New Roman" panose="02020603050405020304" pitchFamily="18" charset="0"/>
              </a:rPr>
              <a:t>2  Stamina   150       30</a:t>
            </a:r>
          </a:p>
          <a:p>
            <a:pPr marL="514350" indent="-514350">
              <a:buAutoNum type="arabicPlain" startAt="3"/>
            </a:pPr>
            <a:r>
              <a:rPr lang="en-IN" sz="2800" dirty="0" smtClean="0">
                <a:latin typeface="Times New Roman" panose="02020603050405020304" pitchFamily="18" charset="0"/>
                <a:cs typeface="Times New Roman" panose="02020603050405020304" pitchFamily="18" charset="0"/>
              </a:rPr>
              <a:t>Other   </a:t>
            </a:r>
            <a:r>
              <a:rPr lang="en-IN" sz="2800" dirty="0">
                <a:latin typeface="Times New Roman" panose="02020603050405020304" pitchFamily="18" charset="0"/>
                <a:cs typeface="Times New Roman" panose="02020603050405020304" pitchFamily="18" charset="0"/>
              </a:rPr>
              <a:t>120       </a:t>
            </a:r>
            <a:r>
              <a:rPr lang="en-IN" sz="2800" dirty="0" smtClean="0">
                <a:latin typeface="Times New Roman" panose="02020603050405020304" pitchFamily="18" charset="0"/>
                <a:cs typeface="Times New Roman" panose="02020603050405020304" pitchFamily="18" charset="0"/>
              </a:rPr>
              <a:t>45</a:t>
            </a:r>
          </a:p>
          <a:p>
            <a:pPr marL="0" indent="0">
              <a:buNone/>
            </a:pPr>
            <a:endParaRPr lang="en-US" sz="2800" dirty="0" smtClean="0">
              <a:latin typeface="Times New Roman" panose="02020603050405020304" pitchFamily="18" charset="0"/>
              <a:cs typeface="Times New Roman" panose="02020603050405020304" pitchFamily="18" charset="0"/>
            </a:endParaRPr>
          </a:p>
          <a:p>
            <a:pPr marL="0" indent="0">
              <a:buNone/>
            </a:pPr>
            <a:r>
              <a:rPr lang="en-IN" sz="2800" dirty="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data_frame</a:t>
            </a:r>
            <a:r>
              <a:rPr lang="en-IN" sz="2800" dirty="0">
                <a:latin typeface="Times New Roman" panose="02020603050405020304" pitchFamily="18" charset="0"/>
                <a:cs typeface="Times New Roman" panose="02020603050405020304" pitchFamily="18" charset="0"/>
              </a:rPr>
              <a:t>[</a:t>
            </a:r>
            <a:r>
              <a:rPr lang="en-IN" sz="2800" dirty="0" err="1">
                <a:latin typeface="Times New Roman" panose="02020603050405020304" pitchFamily="18" charset="0"/>
                <a:cs typeface="Times New Roman" panose="02020603050405020304" pitchFamily="18" charset="0"/>
              </a:rPr>
              <a:t>data_frame$Pulse</a:t>
            </a:r>
            <a:r>
              <a:rPr lang="en-IN" sz="2800" dirty="0">
                <a:latin typeface="Times New Roman" panose="02020603050405020304" pitchFamily="18" charset="0"/>
                <a:cs typeface="Times New Roman" panose="02020603050405020304" pitchFamily="18" charset="0"/>
              </a:rPr>
              <a:t>&gt;100,]</a:t>
            </a:r>
          </a:p>
          <a:p>
            <a:pPr marL="0" indent="0">
              <a:buNone/>
            </a:pPr>
            <a:r>
              <a:rPr lang="en-IN" sz="2800" dirty="0">
                <a:latin typeface="Times New Roman" panose="02020603050405020304" pitchFamily="18" charset="0"/>
                <a:cs typeface="Times New Roman" panose="02020603050405020304" pitchFamily="18" charset="0"/>
              </a:rPr>
              <a:t>  Training Pulse Duration</a:t>
            </a:r>
          </a:p>
          <a:p>
            <a:pPr marL="0" indent="0">
              <a:buNone/>
            </a:pPr>
            <a:r>
              <a:rPr lang="en-IN" sz="2800" dirty="0">
                <a:latin typeface="Times New Roman" panose="02020603050405020304" pitchFamily="18" charset="0"/>
                <a:cs typeface="Times New Roman" panose="02020603050405020304" pitchFamily="18" charset="0"/>
              </a:rPr>
              <a:t>2  Stamina   150       30</a:t>
            </a:r>
          </a:p>
          <a:p>
            <a:pPr marL="0" indent="0">
              <a:buNone/>
            </a:pPr>
            <a:r>
              <a:rPr lang="en-IN" sz="2800" dirty="0">
                <a:latin typeface="Times New Roman" panose="02020603050405020304" pitchFamily="18" charset="0"/>
                <a:cs typeface="Times New Roman" panose="02020603050405020304" pitchFamily="18" charset="0"/>
              </a:rPr>
              <a:t>3    Other   120       45</a:t>
            </a:r>
          </a:p>
          <a:p>
            <a:pPr marL="0" indent="0">
              <a:buNone/>
            </a:pP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100</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209614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99" y="624110"/>
            <a:ext cx="8693623" cy="1280890"/>
          </a:xfrm>
        </p:spPr>
        <p:txBody>
          <a:bodyPr>
            <a:normAutofit/>
          </a:bodyPr>
          <a:lstStyle/>
          <a:p>
            <a:pPr algn="ctr"/>
            <a:r>
              <a:rPr lang="en-US" sz="3200" b="1" dirty="0" smtClean="0">
                <a:latin typeface="Times New Roman" panose="02020603050405020304" pitchFamily="18" charset="0"/>
                <a:cs typeface="Times New Roman" panose="02020603050405020304" pitchFamily="18" charset="0"/>
              </a:rPr>
              <a:t>Creating subsets of Particular Rows and Columns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3899" y="1801504"/>
            <a:ext cx="8693623" cy="5056496"/>
          </a:xfrm>
        </p:spPr>
        <p:txBody>
          <a:bodyPr>
            <a:normAutofit fontScale="62500" lnSpcReduction="20000"/>
          </a:bodyPr>
          <a:lstStyle/>
          <a:p>
            <a:pPr marL="0" indent="0">
              <a:buNone/>
            </a:pPr>
            <a:r>
              <a:rPr lang="en-IN" sz="5100" dirty="0">
                <a:latin typeface="Times New Roman" panose="02020603050405020304" pitchFamily="18" charset="0"/>
                <a:cs typeface="Times New Roman" panose="02020603050405020304" pitchFamily="18" charset="0"/>
              </a:rPr>
              <a:t>&gt; subset(</a:t>
            </a:r>
            <a:r>
              <a:rPr lang="en-IN" sz="5100" dirty="0" err="1">
                <a:latin typeface="Times New Roman" panose="02020603050405020304" pitchFamily="18" charset="0"/>
                <a:cs typeface="Times New Roman" panose="02020603050405020304" pitchFamily="18" charset="0"/>
              </a:rPr>
              <a:t>data_frame,Pulse</a:t>
            </a:r>
            <a:r>
              <a:rPr lang="en-IN" sz="5100" dirty="0">
                <a:latin typeface="Times New Roman" panose="02020603050405020304" pitchFamily="18" charset="0"/>
                <a:cs typeface="Times New Roman" panose="02020603050405020304" pitchFamily="18" charset="0"/>
              </a:rPr>
              <a:t>&gt;100,select=-Pulse)</a:t>
            </a:r>
          </a:p>
          <a:p>
            <a:pPr marL="0" indent="0">
              <a:buNone/>
            </a:pPr>
            <a:r>
              <a:rPr lang="en-IN" sz="5100" dirty="0">
                <a:latin typeface="Times New Roman" panose="02020603050405020304" pitchFamily="18" charset="0"/>
                <a:cs typeface="Times New Roman" panose="02020603050405020304" pitchFamily="18" charset="0"/>
              </a:rPr>
              <a:t>  Training Duration</a:t>
            </a:r>
          </a:p>
          <a:p>
            <a:pPr marL="0" indent="0">
              <a:buNone/>
            </a:pPr>
            <a:r>
              <a:rPr lang="en-IN" sz="5100" dirty="0">
                <a:latin typeface="Times New Roman" panose="02020603050405020304" pitchFamily="18" charset="0"/>
                <a:cs typeface="Times New Roman" panose="02020603050405020304" pitchFamily="18" charset="0"/>
              </a:rPr>
              <a:t>2  Stamina       30</a:t>
            </a:r>
          </a:p>
          <a:p>
            <a:pPr marL="457200" indent="-457200">
              <a:buAutoNum type="arabicPlain" startAt="3"/>
            </a:pPr>
            <a:r>
              <a:rPr lang="en-IN" sz="5100" dirty="0" smtClean="0">
                <a:latin typeface="Times New Roman" panose="02020603050405020304" pitchFamily="18" charset="0"/>
                <a:cs typeface="Times New Roman" panose="02020603050405020304" pitchFamily="18" charset="0"/>
              </a:rPr>
              <a:t>Other       45</a:t>
            </a:r>
          </a:p>
          <a:p>
            <a:pPr marL="0" indent="0">
              <a:buNone/>
            </a:pPr>
            <a:r>
              <a:rPr lang="en-IN" sz="5100" dirty="0" smtClean="0">
                <a:latin typeface="Times New Roman" panose="02020603050405020304" pitchFamily="18" charset="0"/>
                <a:cs typeface="Times New Roman" panose="02020603050405020304" pitchFamily="18" charset="0"/>
              </a:rPr>
              <a:t> &gt;subset(</a:t>
            </a:r>
            <a:r>
              <a:rPr lang="en-IN" sz="5100" dirty="0" err="1" smtClean="0">
                <a:latin typeface="Times New Roman" panose="02020603050405020304" pitchFamily="18" charset="0"/>
                <a:cs typeface="Times New Roman" panose="02020603050405020304" pitchFamily="18" charset="0"/>
              </a:rPr>
              <a:t>data_frame,Pulse</a:t>
            </a:r>
            <a:r>
              <a:rPr lang="en-IN" sz="5100" dirty="0" smtClean="0">
                <a:latin typeface="Times New Roman" panose="02020603050405020304" pitchFamily="18" charset="0"/>
                <a:cs typeface="Times New Roman" panose="02020603050405020304" pitchFamily="18" charset="0"/>
              </a:rPr>
              <a:t>&gt;100,select=c(</a:t>
            </a:r>
            <a:r>
              <a:rPr lang="en-IN" sz="5100" dirty="0" err="1" smtClean="0">
                <a:latin typeface="Times New Roman" panose="02020603050405020304" pitchFamily="18" charset="0"/>
                <a:cs typeface="Times New Roman" panose="02020603050405020304" pitchFamily="18" charset="0"/>
              </a:rPr>
              <a:t>Training,Duration</a:t>
            </a:r>
            <a:r>
              <a:rPr lang="en-IN" sz="5100" dirty="0">
                <a:latin typeface="Times New Roman" panose="02020603050405020304" pitchFamily="18" charset="0"/>
                <a:cs typeface="Times New Roman" panose="02020603050405020304" pitchFamily="18" charset="0"/>
              </a:rPr>
              <a:t>))</a:t>
            </a:r>
          </a:p>
          <a:p>
            <a:pPr marL="0" indent="0">
              <a:buNone/>
            </a:pPr>
            <a:r>
              <a:rPr lang="en-IN" sz="5100" dirty="0">
                <a:latin typeface="Times New Roman" panose="02020603050405020304" pitchFamily="18" charset="0"/>
                <a:cs typeface="Times New Roman" panose="02020603050405020304" pitchFamily="18" charset="0"/>
              </a:rPr>
              <a:t>  Training Duration</a:t>
            </a:r>
          </a:p>
          <a:p>
            <a:pPr marL="0" indent="0">
              <a:buNone/>
            </a:pPr>
            <a:r>
              <a:rPr lang="en-IN" sz="5100" dirty="0">
                <a:latin typeface="Times New Roman" panose="02020603050405020304" pitchFamily="18" charset="0"/>
                <a:cs typeface="Times New Roman" panose="02020603050405020304" pitchFamily="18" charset="0"/>
              </a:rPr>
              <a:t>2  Stamina       30</a:t>
            </a:r>
          </a:p>
          <a:p>
            <a:pPr marL="0" indent="0">
              <a:buNone/>
            </a:pPr>
            <a:r>
              <a:rPr lang="en-IN" sz="5100" dirty="0">
                <a:latin typeface="Times New Roman" panose="02020603050405020304" pitchFamily="18" charset="0"/>
                <a:cs typeface="Times New Roman" panose="02020603050405020304" pitchFamily="18" charset="0"/>
              </a:rPr>
              <a:t>3    Other       45</a:t>
            </a: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0632975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50126" y="1152908"/>
            <a:ext cx="8993874" cy="5705092"/>
          </a:xfrm>
        </p:spPr>
        <p:txBody>
          <a:bodyPr>
            <a:normAutofit/>
          </a:bodyPr>
          <a:lstStyle/>
          <a:p>
            <a:pPr marL="0" indent="0">
              <a:buNone/>
            </a:pPr>
            <a:endParaRPr lang="en-IN" dirty="0"/>
          </a:p>
          <a:p>
            <a:pPr marL="0" indent="0">
              <a:buNone/>
            </a:pPr>
            <a:r>
              <a:rPr lang="en-IN" sz="2800" dirty="0" smtClean="0">
                <a:latin typeface="Times New Roman" panose="02020603050405020304" pitchFamily="18" charset="0"/>
                <a:cs typeface="Times New Roman" panose="02020603050405020304" pitchFamily="18" charset="0"/>
              </a:rPr>
              <a:t>&gt; </a:t>
            </a:r>
            <a:r>
              <a:rPr lang="en-IN" sz="2800" dirty="0">
                <a:latin typeface="Times New Roman" panose="02020603050405020304" pitchFamily="18" charset="0"/>
                <a:cs typeface="Times New Roman" panose="02020603050405020304" pitchFamily="18" charset="0"/>
              </a:rPr>
              <a:t>subset(</a:t>
            </a:r>
            <a:r>
              <a:rPr lang="en-IN" sz="2800" dirty="0" err="1">
                <a:latin typeface="Times New Roman" panose="02020603050405020304" pitchFamily="18" charset="0"/>
                <a:cs typeface="Times New Roman" panose="02020603050405020304" pitchFamily="18" charset="0"/>
              </a:rPr>
              <a:t>data_frame,Pulse</a:t>
            </a:r>
            <a:r>
              <a:rPr lang="en-IN" sz="2800" dirty="0">
                <a:latin typeface="Times New Roman" panose="02020603050405020304" pitchFamily="18" charset="0"/>
                <a:cs typeface="Times New Roman" panose="02020603050405020304" pitchFamily="18" charset="0"/>
              </a:rPr>
              <a:t>&gt;100,select=</a:t>
            </a:r>
            <a:r>
              <a:rPr lang="en-IN" sz="2800" dirty="0" err="1">
                <a:latin typeface="Times New Roman" panose="02020603050405020304" pitchFamily="18" charset="0"/>
                <a:cs typeface="Times New Roman" panose="02020603050405020304" pitchFamily="18" charset="0"/>
              </a:rPr>
              <a:t>Training:Duration</a:t>
            </a:r>
            <a:r>
              <a:rPr lang="en-IN" sz="2800" dirty="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  Training Pulse Duration</a:t>
            </a:r>
          </a:p>
          <a:p>
            <a:pPr marL="0" indent="0">
              <a:buNone/>
            </a:pPr>
            <a:r>
              <a:rPr lang="en-IN" sz="2800" dirty="0">
                <a:latin typeface="Times New Roman" panose="02020603050405020304" pitchFamily="18" charset="0"/>
                <a:cs typeface="Times New Roman" panose="02020603050405020304" pitchFamily="18" charset="0"/>
              </a:rPr>
              <a:t>2  Stamina   150       30</a:t>
            </a:r>
          </a:p>
          <a:p>
            <a:pPr>
              <a:buAutoNum type="arabicPlain" startAt="3"/>
            </a:pPr>
            <a:r>
              <a:rPr lang="en-IN" sz="2800" dirty="0" smtClean="0">
                <a:latin typeface="Times New Roman" panose="02020603050405020304" pitchFamily="18" charset="0"/>
                <a:cs typeface="Times New Roman" panose="02020603050405020304" pitchFamily="18" charset="0"/>
              </a:rPr>
              <a:t>Other   </a:t>
            </a:r>
            <a:r>
              <a:rPr lang="en-IN" sz="2800" dirty="0">
                <a:latin typeface="Times New Roman" panose="02020603050405020304" pitchFamily="18" charset="0"/>
                <a:cs typeface="Times New Roman" panose="02020603050405020304" pitchFamily="18" charset="0"/>
              </a:rPr>
              <a:t>120       </a:t>
            </a:r>
            <a:r>
              <a:rPr lang="en-IN" sz="2800" dirty="0" smtClean="0">
                <a:latin typeface="Times New Roman" panose="02020603050405020304" pitchFamily="18" charset="0"/>
                <a:cs typeface="Times New Roman" panose="02020603050405020304" pitchFamily="18" charset="0"/>
              </a:rPr>
              <a:t>45</a:t>
            </a:r>
          </a:p>
          <a:p>
            <a:pPr marL="0" indent="0">
              <a:buNone/>
            </a:pPr>
            <a:r>
              <a:rPr lang="en-IN" sz="2800" dirty="0" smtClean="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data_frame</a:t>
            </a:r>
            <a:r>
              <a:rPr lang="en-IN" sz="2800" dirty="0">
                <a:latin typeface="Times New Roman" panose="02020603050405020304" pitchFamily="18" charset="0"/>
                <a:cs typeface="Times New Roman" panose="02020603050405020304" pitchFamily="18" charset="0"/>
              </a:rPr>
              <a:t>[</a:t>
            </a:r>
            <a:r>
              <a:rPr lang="en-IN" sz="2800" dirty="0" err="1">
                <a:latin typeface="Times New Roman" panose="02020603050405020304" pitchFamily="18" charset="0"/>
                <a:cs typeface="Times New Roman" panose="02020603050405020304" pitchFamily="18" charset="0"/>
              </a:rPr>
              <a:t>data_frame$Pulse</a:t>
            </a:r>
            <a:r>
              <a:rPr lang="en-IN" sz="2800" dirty="0">
                <a:latin typeface="Times New Roman" panose="02020603050405020304" pitchFamily="18" charset="0"/>
                <a:cs typeface="Times New Roman" panose="02020603050405020304" pitchFamily="18" charset="0"/>
              </a:rPr>
              <a:t>&gt;100,c("</a:t>
            </a:r>
            <a:r>
              <a:rPr lang="en-IN" sz="2800" dirty="0" err="1">
                <a:latin typeface="Times New Roman" panose="02020603050405020304" pitchFamily="18" charset="0"/>
                <a:cs typeface="Times New Roman" panose="02020603050405020304" pitchFamily="18" charset="0"/>
              </a:rPr>
              <a:t>Training","Duration</a:t>
            </a:r>
            <a:r>
              <a:rPr lang="en-IN" sz="2800" dirty="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  Training Duration</a:t>
            </a:r>
          </a:p>
          <a:p>
            <a:pPr marL="0" indent="0">
              <a:buNone/>
            </a:pPr>
            <a:r>
              <a:rPr lang="en-IN" sz="2800" dirty="0">
                <a:latin typeface="Times New Roman" panose="02020603050405020304" pitchFamily="18" charset="0"/>
                <a:cs typeface="Times New Roman" panose="02020603050405020304" pitchFamily="18" charset="0"/>
              </a:rPr>
              <a:t>2  Stamina       30</a:t>
            </a:r>
          </a:p>
          <a:p>
            <a:pPr marL="0" indent="0">
              <a:buNone/>
            </a:pPr>
            <a:r>
              <a:rPr lang="en-IN" sz="2800" dirty="0">
                <a:latin typeface="Times New Roman" panose="02020603050405020304" pitchFamily="18" charset="0"/>
                <a:cs typeface="Times New Roman" panose="02020603050405020304" pitchFamily="18" charset="0"/>
              </a:rPr>
              <a:t>3    Other       45</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709413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103</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1FB6FCE9-DAA9-4366-B79A-B6E93754AC03}"/>
              </a:ext>
            </a:extLst>
          </p:cNvPr>
          <p:cNvPicPr>
            <a:picLocks noGrp="1" noChangeAspect="1"/>
          </p:cNvPicPr>
          <p:nvPr>
            <p:ph idx="1"/>
          </p:nvPr>
        </p:nvPicPr>
        <p:blipFill>
          <a:blip r:embed="rId2"/>
          <a:stretch>
            <a:fillRect/>
          </a:stretch>
        </p:blipFill>
        <p:spPr>
          <a:xfrm>
            <a:off x="163773" y="464023"/>
            <a:ext cx="8980227" cy="6393977"/>
          </a:xfrm>
          <a:prstGeom prst="rect">
            <a:avLst/>
          </a:prstGeom>
        </p:spPr>
      </p:pic>
    </p:spTree>
    <p:extLst>
      <p:ext uri="{BB962C8B-B14F-4D97-AF65-F5344CB8AC3E}">
        <p14:creationId xmlns:p14="http://schemas.microsoft.com/office/powerpoint/2010/main" val="175973002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104</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233145AD-2563-46A7-85F3-F455F705B538}"/>
              </a:ext>
            </a:extLst>
          </p:cNvPr>
          <p:cNvPicPr>
            <a:picLocks noGrp="1" noChangeAspect="1"/>
          </p:cNvPicPr>
          <p:nvPr>
            <p:ph idx="1"/>
          </p:nvPr>
        </p:nvPicPr>
        <p:blipFill>
          <a:blip r:embed="rId2"/>
          <a:stretch>
            <a:fillRect/>
          </a:stretch>
        </p:blipFill>
        <p:spPr>
          <a:xfrm>
            <a:off x="511228" y="1905000"/>
            <a:ext cx="8023172" cy="4045423"/>
          </a:xfrm>
          <a:prstGeom prst="rect">
            <a:avLst/>
          </a:prstGeom>
        </p:spPr>
      </p:pic>
    </p:spTree>
    <p:extLst>
      <p:ext uri="{BB962C8B-B14F-4D97-AF65-F5344CB8AC3E}">
        <p14:creationId xmlns:p14="http://schemas.microsoft.com/office/powerpoint/2010/main" val="29121707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105</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325E6841-4C1A-45D7-BDE7-58F9DFC69DDF}"/>
              </a:ext>
            </a:extLst>
          </p:cNvPr>
          <p:cNvPicPr>
            <a:picLocks noGrp="1" noChangeAspect="1"/>
          </p:cNvPicPr>
          <p:nvPr>
            <p:ph idx="1"/>
          </p:nvPr>
        </p:nvPicPr>
        <p:blipFill>
          <a:blip r:embed="rId2"/>
          <a:stretch>
            <a:fillRect/>
          </a:stretch>
        </p:blipFill>
        <p:spPr>
          <a:xfrm>
            <a:off x="395785" y="1152907"/>
            <a:ext cx="8488908" cy="5507199"/>
          </a:xfrm>
          <a:prstGeom prst="rect">
            <a:avLst/>
          </a:prstGeom>
        </p:spPr>
      </p:pic>
    </p:spTree>
    <p:extLst>
      <p:ext uri="{BB962C8B-B14F-4D97-AF65-F5344CB8AC3E}">
        <p14:creationId xmlns:p14="http://schemas.microsoft.com/office/powerpoint/2010/main" val="24776938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106</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C690AD38-4E06-4642-A030-B37742DAA187}"/>
              </a:ext>
            </a:extLst>
          </p:cNvPr>
          <p:cNvPicPr>
            <a:picLocks noGrp="1" noChangeAspect="1"/>
          </p:cNvPicPr>
          <p:nvPr>
            <p:ph idx="1"/>
          </p:nvPr>
        </p:nvPicPr>
        <p:blipFill>
          <a:blip r:embed="rId2"/>
          <a:stretch>
            <a:fillRect/>
          </a:stretch>
        </p:blipFill>
        <p:spPr>
          <a:xfrm>
            <a:off x="368489" y="1542197"/>
            <a:ext cx="8584441" cy="5036024"/>
          </a:xfrm>
          <a:prstGeom prst="rect">
            <a:avLst/>
          </a:prstGeom>
        </p:spPr>
      </p:pic>
    </p:spTree>
    <p:extLst>
      <p:ext uri="{BB962C8B-B14F-4D97-AF65-F5344CB8AC3E}">
        <p14:creationId xmlns:p14="http://schemas.microsoft.com/office/powerpoint/2010/main" val="26694641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107</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918BA56F-35E9-41D5-9CEB-5FDEE03D2330}"/>
              </a:ext>
            </a:extLst>
          </p:cNvPr>
          <p:cNvPicPr>
            <a:picLocks noGrp="1" noChangeAspect="1"/>
          </p:cNvPicPr>
          <p:nvPr>
            <p:ph idx="1"/>
          </p:nvPr>
        </p:nvPicPr>
        <p:blipFill>
          <a:blip r:embed="rId2"/>
          <a:stretch>
            <a:fillRect/>
          </a:stretch>
        </p:blipFill>
        <p:spPr>
          <a:xfrm>
            <a:off x="511228" y="1255593"/>
            <a:ext cx="8632772" cy="5445457"/>
          </a:xfrm>
          <a:prstGeom prst="rect">
            <a:avLst/>
          </a:prstGeom>
        </p:spPr>
      </p:pic>
    </p:spTree>
    <p:extLst>
      <p:ext uri="{BB962C8B-B14F-4D97-AF65-F5344CB8AC3E}">
        <p14:creationId xmlns:p14="http://schemas.microsoft.com/office/powerpoint/2010/main" val="31964109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108</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914400" y="2298863"/>
            <a:ext cx="7792872" cy="34470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a:t>
            </a:r>
            <a:r>
              <a:rPr kumimoji="0" lang="en-US" altLang="en-US" sz="32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df</a:t>
            </a:r>
            <a:r>
              <a:rPr kumimoji="0" lang="en-US" altLang="en-US" sz="32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data.frame</a:t>
            </a:r>
            <a:r>
              <a:rPr kumimoji="0" lang="en-US" altLang="en-US" sz="32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(x=1:3,y=5:7)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a:t>
            </a:r>
            <a:r>
              <a:rPr kumimoji="0" lang="en-US" altLang="en-US" sz="32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df</a:t>
            </a:r>
            <a:r>
              <a:rPr kumimoji="0" lang="en-US" altLang="en-US" sz="32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x  y </a:t>
            </a:r>
          </a:p>
          <a:p>
            <a:pPr marL="0" marR="0" lvl="0" indent="0" algn="l" defTabSz="914400" rtl="0" eaLnBrk="0" fontAlgn="base" latinLnBrk="0" hangingPunct="0">
              <a:lnSpc>
                <a:spcPct val="100000"/>
              </a:lnSpc>
              <a:spcBef>
                <a:spcPct val="0"/>
              </a:spcBef>
              <a:spcAft>
                <a:spcPct val="0"/>
              </a:spcAft>
              <a:buClrTx/>
              <a:buSzTx/>
              <a:buNone/>
              <a:tabLst/>
            </a:pPr>
            <a:r>
              <a:rPr lang="en-US" altLang="en-US" sz="3200" dirty="0">
                <a:solidFill>
                  <a:srgbClr val="000000"/>
                </a:solidFill>
                <a:latin typeface="Times New Roman" panose="02020603050405020304" pitchFamily="18" charset="0"/>
                <a:cs typeface="Times New Roman" panose="02020603050405020304" pitchFamily="18" charset="0"/>
              </a:rPr>
              <a:t> </a:t>
            </a:r>
            <a:r>
              <a:rPr lang="en-US" altLang="en-US" sz="3200" dirty="0" smtClean="0">
                <a:solidFill>
                  <a:srgbClr val="000000"/>
                </a:solidFill>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1 1 5 </a:t>
            </a:r>
          </a:p>
          <a:p>
            <a:pPr marL="0" marR="0" lvl="0" indent="0" algn="l" defTabSz="914400" rtl="0" eaLnBrk="0" fontAlgn="base" latinLnBrk="0" hangingPunct="0">
              <a:lnSpc>
                <a:spcPct val="100000"/>
              </a:lnSpc>
              <a:spcBef>
                <a:spcPct val="0"/>
              </a:spcBef>
              <a:spcAft>
                <a:spcPct val="0"/>
              </a:spcAft>
              <a:buClrTx/>
              <a:buSzTx/>
              <a:buNone/>
              <a:tabLst/>
            </a:pPr>
            <a:r>
              <a:rPr lang="en-US" altLang="en-US" sz="3200" dirty="0">
                <a:solidFill>
                  <a:srgbClr val="000000"/>
                </a:solidFill>
                <a:latin typeface="Times New Roman" panose="02020603050405020304" pitchFamily="18" charset="0"/>
                <a:cs typeface="Times New Roman" panose="02020603050405020304" pitchFamily="18" charset="0"/>
              </a:rPr>
              <a:t> </a:t>
            </a:r>
            <a:r>
              <a:rPr lang="en-US" altLang="en-US" sz="3200" dirty="0" smtClean="0">
                <a:solidFill>
                  <a:srgbClr val="000000"/>
                </a:solidFill>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2 2 6 </a:t>
            </a:r>
          </a:p>
          <a:p>
            <a:pPr marL="0" marR="0" lvl="0" indent="0" algn="l" defTabSz="914400" rtl="0" eaLnBrk="0" fontAlgn="base" latinLnBrk="0" hangingPunct="0">
              <a:lnSpc>
                <a:spcPct val="100000"/>
              </a:lnSpc>
              <a:spcBef>
                <a:spcPct val="0"/>
              </a:spcBef>
              <a:spcAft>
                <a:spcPct val="0"/>
              </a:spcAft>
              <a:buClrTx/>
              <a:buSzTx/>
              <a:buNone/>
              <a:tabLst/>
            </a:pPr>
            <a:r>
              <a:rPr lang="en-US" altLang="en-US" sz="3200" dirty="0">
                <a:solidFill>
                  <a:srgbClr val="000000"/>
                </a:solidFill>
                <a:latin typeface="Times New Roman" panose="02020603050405020304" pitchFamily="18" charset="0"/>
                <a:cs typeface="Times New Roman" panose="02020603050405020304" pitchFamily="18" charset="0"/>
              </a:rPr>
              <a:t> </a:t>
            </a:r>
            <a:r>
              <a:rPr lang="en-US" altLang="en-US" sz="3200" dirty="0" smtClean="0">
                <a:solidFill>
                  <a:srgbClr val="000000"/>
                </a:solidFill>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3 3 7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a:t>
            </a:r>
            <a:r>
              <a:rPr kumimoji="0" lang="en-US" altLang="en-US" sz="32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is.data.frame</a:t>
            </a:r>
            <a:r>
              <a:rPr kumimoji="0" lang="en-US" altLang="en-US" sz="32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df</a:t>
            </a:r>
            <a:r>
              <a:rPr kumimoji="0" lang="en-US" altLang="en-US" sz="32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TRUE</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726740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109</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122831" y="830996"/>
            <a:ext cx="8898340"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personnames</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=c('</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gremish</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symons</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simond</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guntoo</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simond</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darek</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chran</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 &gt; salary=c(9000,30000,4000,5000,6000,700,400)</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 &gt; bonus=c(800,500,600,200,400,300,1000)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 </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personnames</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gremish</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symons</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simond</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guntoo</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simond</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darek</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chran</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 salary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9000 30000 4000 5000 6000 700 400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 bonus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800 500 600 200 400 300 1000 </a:t>
            </a:r>
            <a:endParaRPr lang="en-US" altLang="en-US" sz="2000" dirty="0">
              <a:solidFill>
                <a:srgbClr val="0000FF"/>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 company=</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data.frame</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personnames,salary,bonus</a:t>
            </a: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 company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personnames</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salary bonus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1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gremish</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9000 800</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2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symons</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30000 500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3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simond</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4000 600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4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guntoo</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5000 200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5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simond</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6000 400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6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darek</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700  300</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7 </a:t>
            </a:r>
            <a:r>
              <a:rPr kumimoji="0" lang="en-US" alt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chran</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400    1000 </a:t>
            </a:r>
          </a:p>
        </p:txBody>
      </p:sp>
    </p:spTree>
    <p:extLst>
      <p:ext uri="{BB962C8B-B14F-4D97-AF65-F5344CB8AC3E}">
        <p14:creationId xmlns:p14="http://schemas.microsoft.com/office/powerpoint/2010/main" val="4192851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2196E9C-D275-4F4E-BBFD-574F3AB1F164}"/>
              </a:ext>
            </a:extLst>
          </p:cNvPr>
          <p:cNvPicPr>
            <a:picLocks noChangeAspect="1"/>
          </p:cNvPicPr>
          <p:nvPr/>
        </p:nvPicPr>
        <p:blipFill>
          <a:blip r:embed="rId4"/>
          <a:stretch>
            <a:fillRect/>
          </a:stretch>
        </p:blipFill>
        <p:spPr>
          <a:xfrm>
            <a:off x="270456" y="890587"/>
            <a:ext cx="8216375" cy="4914322"/>
          </a:xfrm>
          <a:prstGeom prst="rect">
            <a:avLst/>
          </a:prstGeom>
        </p:spPr>
      </p:pic>
    </p:spTree>
    <p:extLst>
      <p:ext uri="{BB962C8B-B14F-4D97-AF65-F5344CB8AC3E}">
        <p14:creationId xmlns:p14="http://schemas.microsoft.com/office/powerpoint/2010/main" val="17223884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11228" y="1152908"/>
            <a:ext cx="8023173" cy="5589086"/>
          </a:xfrm>
        </p:spPr>
        <p:txBody>
          <a:bodyPr>
            <a:normAutofit/>
          </a:bodyPr>
          <a:lstStyle/>
          <a:p>
            <a:pPr marL="0" lvl="0" indent="0" defTabSz="914400" eaLnBrk="0" fontAlgn="base" hangingPunct="0">
              <a:spcBef>
                <a:spcPct val="0"/>
              </a:spcBef>
              <a:spcAft>
                <a:spcPct val="0"/>
              </a:spcAft>
              <a:buClrTx/>
              <a:buNone/>
            </a:pPr>
            <a:r>
              <a:rPr lang="en-US" altLang="en-US" sz="2400" dirty="0">
                <a:solidFill>
                  <a:srgbClr val="0000FF"/>
                </a:solidFill>
                <a:latin typeface="Times New Roman" panose="02020603050405020304" pitchFamily="18" charset="0"/>
                <a:cs typeface="Times New Roman" panose="02020603050405020304" pitchFamily="18" charset="0"/>
              </a:rPr>
              <a:t>&gt; company[[2]] </a:t>
            </a:r>
          </a:p>
          <a:p>
            <a:pPr marL="0" lvl="0" indent="0" defTabSz="914400" eaLnBrk="0" fontAlgn="base" hangingPunct="0">
              <a:spcBef>
                <a:spcPct val="0"/>
              </a:spcBef>
              <a:spcAft>
                <a:spcPct val="0"/>
              </a:spcAft>
              <a:buClrTx/>
              <a:buNone/>
            </a:pPr>
            <a:r>
              <a:rPr lang="en-US" altLang="en-US" sz="2400" dirty="0">
                <a:solidFill>
                  <a:srgbClr val="000000"/>
                </a:solidFill>
                <a:latin typeface="Times New Roman" panose="02020603050405020304" pitchFamily="18" charset="0"/>
                <a:cs typeface="Times New Roman" panose="02020603050405020304" pitchFamily="18" charset="0"/>
              </a:rPr>
              <a:t>[1] 9000 </a:t>
            </a:r>
            <a:r>
              <a:rPr lang="en-US" altLang="en-US" sz="2400" dirty="0" smtClean="0">
                <a:solidFill>
                  <a:srgbClr val="000000"/>
                </a:solidFill>
                <a:latin typeface="Times New Roman" panose="02020603050405020304" pitchFamily="18" charset="0"/>
                <a:cs typeface="Times New Roman" panose="02020603050405020304" pitchFamily="18" charset="0"/>
              </a:rPr>
              <a:t>30000 </a:t>
            </a:r>
            <a:r>
              <a:rPr lang="en-US" altLang="en-US" sz="2400" dirty="0">
                <a:solidFill>
                  <a:srgbClr val="000000"/>
                </a:solidFill>
                <a:latin typeface="Times New Roman" panose="02020603050405020304" pitchFamily="18" charset="0"/>
                <a:cs typeface="Times New Roman" panose="02020603050405020304" pitchFamily="18" charset="0"/>
              </a:rPr>
              <a:t>4000 5000 6000 700 400</a:t>
            </a:r>
          </a:p>
          <a:p>
            <a:pPr marL="0" lvl="0" indent="0" defTabSz="914400" eaLnBrk="0" fontAlgn="base" hangingPunct="0">
              <a:spcBef>
                <a:spcPct val="0"/>
              </a:spcBef>
              <a:spcAft>
                <a:spcPct val="0"/>
              </a:spcAft>
              <a:buClrTx/>
              <a:buNone/>
            </a:pPr>
            <a:r>
              <a:rPr lang="en-US" altLang="en-US" sz="2400" dirty="0">
                <a:solidFill>
                  <a:srgbClr val="0000FF"/>
                </a:solidFill>
                <a:latin typeface="Times New Roman" panose="02020603050405020304" pitchFamily="18" charset="0"/>
                <a:cs typeface="Times New Roman" panose="02020603050405020304" pitchFamily="18" charset="0"/>
              </a:rPr>
              <a:t>&gt; company[["salary"]] </a:t>
            </a:r>
          </a:p>
          <a:p>
            <a:pPr marL="0" lvl="0" indent="0" defTabSz="914400" eaLnBrk="0" fontAlgn="base" hangingPunct="0">
              <a:spcBef>
                <a:spcPct val="0"/>
              </a:spcBef>
              <a:spcAft>
                <a:spcPct val="0"/>
              </a:spcAft>
              <a:buClrTx/>
              <a:buNone/>
            </a:pPr>
            <a:r>
              <a:rPr lang="en-US" altLang="en-US" sz="2400" dirty="0">
                <a:solidFill>
                  <a:srgbClr val="000000"/>
                </a:solidFill>
                <a:latin typeface="Times New Roman" panose="02020603050405020304" pitchFamily="18" charset="0"/>
                <a:cs typeface="Times New Roman" panose="02020603050405020304" pitchFamily="18" charset="0"/>
              </a:rPr>
              <a:t>[1] 9000 30000 </a:t>
            </a:r>
            <a:r>
              <a:rPr lang="en-US" altLang="en-US" sz="3600" dirty="0">
                <a:solidFill>
                  <a:srgbClr val="000000"/>
                </a:solidFill>
                <a:latin typeface="Times New Roman" panose="02020603050405020304" pitchFamily="18" charset="0"/>
                <a:cs typeface="Times New Roman" panose="02020603050405020304" pitchFamily="18" charset="0"/>
              </a:rPr>
              <a:t>4000</a:t>
            </a:r>
            <a:r>
              <a:rPr lang="en-US" altLang="en-US" sz="2400" dirty="0">
                <a:solidFill>
                  <a:srgbClr val="000000"/>
                </a:solidFill>
                <a:latin typeface="Times New Roman" panose="02020603050405020304" pitchFamily="18" charset="0"/>
                <a:cs typeface="Times New Roman" panose="02020603050405020304" pitchFamily="18" charset="0"/>
              </a:rPr>
              <a:t> 5000 6000 700 400</a:t>
            </a:r>
          </a:p>
          <a:p>
            <a:pPr marL="0" lvl="0" indent="0" defTabSz="914400" eaLnBrk="0" fontAlgn="base" hangingPunct="0">
              <a:spcBef>
                <a:spcPct val="0"/>
              </a:spcBef>
              <a:spcAft>
                <a:spcPct val="0"/>
              </a:spcAft>
              <a:buClrTx/>
              <a:buNone/>
            </a:pP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a:solidFill>
                  <a:srgbClr val="0000FF"/>
                </a:solidFill>
                <a:latin typeface="Times New Roman" panose="02020603050405020304" pitchFamily="18" charset="0"/>
                <a:cs typeface="Times New Roman" panose="02020603050405020304" pitchFamily="18" charset="0"/>
              </a:rPr>
              <a:t>&gt; </a:t>
            </a:r>
            <a:r>
              <a:rPr lang="en-US" altLang="en-US" sz="2400" dirty="0" err="1">
                <a:solidFill>
                  <a:srgbClr val="0000FF"/>
                </a:solidFill>
                <a:latin typeface="Times New Roman" panose="02020603050405020304" pitchFamily="18" charset="0"/>
                <a:cs typeface="Times New Roman" panose="02020603050405020304" pitchFamily="18" charset="0"/>
              </a:rPr>
              <a:t>company$salary</a:t>
            </a:r>
            <a:r>
              <a:rPr lang="en-US" altLang="en-US" sz="2400" dirty="0">
                <a:solidFill>
                  <a:srgbClr val="0000FF"/>
                </a:solidFill>
                <a:latin typeface="Times New Roman" panose="02020603050405020304" pitchFamily="18" charset="0"/>
                <a:cs typeface="Times New Roman" panose="02020603050405020304" pitchFamily="18" charset="0"/>
              </a:rPr>
              <a:t> </a:t>
            </a:r>
            <a:r>
              <a:rPr lang="en-US" altLang="en-US" sz="2400" dirty="0">
                <a:solidFill>
                  <a:srgbClr val="000000"/>
                </a:solidFill>
                <a:latin typeface="Times New Roman" panose="02020603050405020304" pitchFamily="18" charset="0"/>
                <a:cs typeface="Times New Roman" panose="02020603050405020304" pitchFamily="18" charset="0"/>
              </a:rPr>
              <a:t>[1] 9000 30000 4000 5000 6000 700 400 </a:t>
            </a:r>
          </a:p>
          <a:p>
            <a:pPr marL="0" lvl="0" indent="0" defTabSz="914400" eaLnBrk="0" fontAlgn="base" hangingPunct="0">
              <a:spcBef>
                <a:spcPct val="0"/>
              </a:spcBef>
              <a:spcAft>
                <a:spcPct val="0"/>
              </a:spcAft>
              <a:buClrTx/>
              <a:buNone/>
            </a:pPr>
            <a:r>
              <a:rPr lang="en-US" altLang="en-US" sz="2400" dirty="0" smtClean="0">
                <a:solidFill>
                  <a:srgbClr val="0000FF"/>
                </a:solidFill>
                <a:latin typeface="Times New Roman" panose="02020603050405020304" pitchFamily="18" charset="0"/>
                <a:cs typeface="Times New Roman" panose="02020603050405020304" pitchFamily="18" charset="0"/>
              </a:rPr>
              <a:t>&gt;company</a:t>
            </a:r>
            <a:r>
              <a:rPr lang="en-US" altLang="en-US" sz="2400" dirty="0">
                <a:solidFill>
                  <a:srgbClr val="0000FF"/>
                </a:solidFill>
                <a:latin typeface="Times New Roman" panose="02020603050405020304" pitchFamily="18" charset="0"/>
                <a:cs typeface="Times New Roman" panose="02020603050405020304" pitchFamily="18" charset="0"/>
              </a:rPr>
              <a:t>[['</a:t>
            </a:r>
            <a:r>
              <a:rPr lang="en-US" altLang="en-US" sz="2400" dirty="0" err="1">
                <a:solidFill>
                  <a:srgbClr val="0000FF"/>
                </a:solidFill>
                <a:latin typeface="Times New Roman" panose="02020603050405020304" pitchFamily="18" charset="0"/>
                <a:cs typeface="Times New Roman" panose="02020603050405020304" pitchFamily="18" charset="0"/>
              </a:rPr>
              <a:t>personnames</a:t>
            </a:r>
            <a:r>
              <a:rPr lang="en-US" altLang="en-US" sz="2400" dirty="0">
                <a:solidFill>
                  <a:srgbClr val="0000FF"/>
                </a:solidFill>
                <a:latin typeface="Times New Roman" panose="02020603050405020304" pitchFamily="18" charset="0"/>
                <a:cs typeface="Times New Roman" panose="02020603050405020304" pitchFamily="18" charset="0"/>
              </a:rPr>
              <a:t>']] </a:t>
            </a:r>
            <a:endParaRPr lang="en-US" altLang="en-US" sz="2400" dirty="0" smtClean="0">
              <a:solidFill>
                <a:srgbClr val="0000FF"/>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None/>
            </a:pPr>
            <a:r>
              <a:rPr lang="en-US" altLang="en-US" sz="2400" dirty="0" smtClean="0">
                <a:solidFill>
                  <a:srgbClr val="000000"/>
                </a:solidFill>
                <a:latin typeface="Times New Roman" panose="02020603050405020304" pitchFamily="18" charset="0"/>
                <a:cs typeface="Times New Roman" panose="02020603050405020304" pitchFamily="18" charset="0"/>
              </a:rPr>
              <a:t>[</a:t>
            </a:r>
            <a:r>
              <a:rPr lang="en-US" altLang="en-US" sz="2400" dirty="0">
                <a:solidFill>
                  <a:srgbClr val="000000"/>
                </a:solidFill>
                <a:latin typeface="Times New Roman" panose="02020603050405020304" pitchFamily="18" charset="0"/>
                <a:cs typeface="Times New Roman" panose="02020603050405020304" pitchFamily="18" charset="0"/>
              </a:rPr>
              <a:t>1] "</a:t>
            </a:r>
            <a:r>
              <a:rPr lang="en-US" altLang="en-US" sz="2400" dirty="0" err="1">
                <a:solidFill>
                  <a:srgbClr val="000000"/>
                </a:solidFill>
                <a:latin typeface="Times New Roman" panose="02020603050405020304" pitchFamily="18" charset="0"/>
                <a:cs typeface="Times New Roman" panose="02020603050405020304" pitchFamily="18" charset="0"/>
              </a:rPr>
              <a:t>gremish</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symons</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simond</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guntoo</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simond</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darek</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chran</a:t>
            </a:r>
            <a:r>
              <a:rPr lang="en-US" altLang="en-US" sz="2400" dirty="0">
                <a:solidFill>
                  <a:srgbClr val="000000"/>
                </a:solidFill>
                <a:latin typeface="Times New Roman" panose="02020603050405020304" pitchFamily="18" charset="0"/>
                <a:cs typeface="Times New Roman" panose="02020603050405020304" pitchFamily="18" charset="0"/>
              </a:rPr>
              <a:t>“</a:t>
            </a:r>
          </a:p>
          <a:p>
            <a:pPr marL="0" lvl="0" indent="0" defTabSz="914400" eaLnBrk="0" fontAlgn="base" hangingPunct="0">
              <a:spcBef>
                <a:spcPct val="0"/>
              </a:spcBef>
              <a:spcAft>
                <a:spcPct val="0"/>
              </a:spcAft>
              <a:buClrTx/>
              <a:buNone/>
            </a:pP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a:solidFill>
                  <a:srgbClr val="0000FF"/>
                </a:solidFill>
                <a:latin typeface="Times New Roman" panose="02020603050405020304" pitchFamily="18" charset="0"/>
                <a:cs typeface="Times New Roman" panose="02020603050405020304" pitchFamily="18" charset="0"/>
              </a:rPr>
              <a:t>&gt; company[1,] </a:t>
            </a:r>
            <a:r>
              <a:rPr lang="en-US" altLang="en-US" sz="2400" dirty="0" smtClean="0">
                <a:solidFill>
                  <a:srgbClr val="0000FF"/>
                </a:solidFill>
                <a:latin typeface="Times New Roman" panose="02020603050405020304" pitchFamily="18" charset="0"/>
                <a:cs typeface="Times New Roman" panose="02020603050405020304" pitchFamily="18" charset="0"/>
              </a:rPr>
              <a:t># display first row of company data frame</a:t>
            </a:r>
          </a:p>
          <a:p>
            <a:pPr marL="0" lvl="0" indent="0" defTabSz="914400" eaLnBrk="0" fontAlgn="base" hangingPunct="0">
              <a:spcBef>
                <a:spcPct val="0"/>
              </a:spcBef>
              <a:spcAft>
                <a:spcPct val="0"/>
              </a:spcAft>
              <a:buClrTx/>
              <a:buNone/>
            </a:pPr>
            <a:r>
              <a:rPr lang="en-US" altLang="en-US" sz="2400" dirty="0" smtClean="0">
                <a:solidFill>
                  <a:srgbClr val="000000"/>
                </a:solidFill>
                <a:latin typeface="Times New Roman" panose="02020603050405020304" pitchFamily="18"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cs typeface="Times New Roman" panose="02020603050405020304" pitchFamily="18" charset="0"/>
              </a:rPr>
              <a:t>personnames</a:t>
            </a:r>
            <a:r>
              <a:rPr lang="en-US" altLang="en-US" sz="2400" dirty="0" smtClean="0">
                <a:solidFill>
                  <a:srgbClr val="000000"/>
                </a:solidFill>
                <a:latin typeface="Times New Roman" panose="02020603050405020304" pitchFamily="18" charset="0"/>
                <a:cs typeface="Times New Roman" panose="02020603050405020304" pitchFamily="18" charset="0"/>
              </a:rPr>
              <a:t> </a:t>
            </a:r>
            <a:r>
              <a:rPr lang="en-US" altLang="en-US" sz="2400" dirty="0">
                <a:solidFill>
                  <a:srgbClr val="000000"/>
                </a:solidFill>
                <a:latin typeface="Times New Roman" panose="02020603050405020304" pitchFamily="18" charset="0"/>
                <a:cs typeface="Times New Roman" panose="02020603050405020304" pitchFamily="18" charset="0"/>
              </a:rPr>
              <a:t>salary bonus </a:t>
            </a:r>
            <a:endParaRPr lang="en-US" altLang="en-US" sz="2400" dirty="0" smtClean="0">
              <a:solidFill>
                <a:srgbClr val="000000"/>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None/>
            </a:pPr>
            <a:r>
              <a:rPr lang="en-US" altLang="en-US" sz="2400" dirty="0" smtClean="0">
                <a:solidFill>
                  <a:srgbClr val="000000"/>
                </a:solidFill>
                <a:latin typeface="Times New Roman" panose="02020603050405020304" pitchFamily="18" charset="0"/>
                <a:cs typeface="Times New Roman" panose="02020603050405020304" pitchFamily="18" charset="0"/>
              </a:rPr>
              <a:t>1 </a:t>
            </a:r>
            <a:r>
              <a:rPr lang="en-US" altLang="en-US" sz="2400" dirty="0" err="1">
                <a:solidFill>
                  <a:srgbClr val="000000"/>
                </a:solidFill>
                <a:latin typeface="Times New Roman" panose="02020603050405020304" pitchFamily="18" charset="0"/>
                <a:cs typeface="Times New Roman" panose="02020603050405020304" pitchFamily="18" charset="0"/>
              </a:rPr>
              <a:t>gremish</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smtClean="0">
                <a:solidFill>
                  <a:srgbClr val="000000"/>
                </a:solidFill>
                <a:latin typeface="Times New Roman" panose="02020603050405020304" pitchFamily="18" charset="0"/>
                <a:cs typeface="Times New Roman" panose="02020603050405020304" pitchFamily="18" charset="0"/>
              </a:rPr>
              <a:t>          9000 </a:t>
            </a:r>
            <a:r>
              <a:rPr lang="en-US" altLang="en-US" sz="2400" dirty="0">
                <a:solidFill>
                  <a:srgbClr val="000000"/>
                </a:solidFill>
                <a:latin typeface="Times New Roman" panose="02020603050405020304" pitchFamily="18" charset="0"/>
                <a:cs typeface="Times New Roman" panose="02020603050405020304" pitchFamily="18" charset="0"/>
              </a:rPr>
              <a:t>800</a:t>
            </a:r>
          </a:p>
          <a:p>
            <a:pPr marL="0" lvl="0" indent="0" defTabSz="914400" eaLnBrk="0" fontAlgn="base" hangingPunct="0">
              <a:spcBef>
                <a:spcPct val="0"/>
              </a:spcBef>
              <a:spcAft>
                <a:spcPct val="0"/>
              </a:spcAft>
              <a:buClrTx/>
              <a:buNone/>
            </a:pPr>
            <a:r>
              <a:rPr lang="en-US" altLang="en-US" sz="2400" dirty="0">
                <a:solidFill>
                  <a:srgbClr val="000000"/>
                </a:solidFill>
                <a:latin typeface="Times New Roman" panose="02020603050405020304" pitchFamily="18" charset="0"/>
                <a:cs typeface="Times New Roman" panose="02020603050405020304" pitchFamily="18" charset="0"/>
              </a:rPr>
              <a:t> </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110</a:t>
            </a:fld>
            <a:endParaRPr lang="en-US"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004262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7797" y="624110"/>
            <a:ext cx="7906603" cy="6233890"/>
          </a:xfrm>
        </p:spPr>
        <p:txBody>
          <a:bodyPr/>
          <a:lstStyle/>
          <a:p>
            <a:pPr marL="0" lvl="0" indent="0" defTabSz="914400" eaLnBrk="0" fontAlgn="base" hangingPunct="0">
              <a:spcBef>
                <a:spcPct val="0"/>
              </a:spcBef>
              <a:spcAft>
                <a:spcPct val="0"/>
              </a:spcAft>
              <a:buClrTx/>
              <a:buNone/>
            </a:pPr>
            <a:r>
              <a:rPr lang="en-US" altLang="en-US" sz="2800" dirty="0">
                <a:solidFill>
                  <a:srgbClr val="0000FF"/>
                </a:solidFill>
                <a:latin typeface="Times New Roman" panose="02020603050405020304" pitchFamily="18" charset="0"/>
                <a:cs typeface="Times New Roman" panose="02020603050405020304" pitchFamily="18" charset="0"/>
              </a:rPr>
              <a:t>&gt; head(</a:t>
            </a:r>
            <a:r>
              <a:rPr lang="en-US" altLang="en-US" sz="2800" dirty="0" err="1">
                <a:solidFill>
                  <a:srgbClr val="0000FF"/>
                </a:solidFill>
                <a:latin typeface="Times New Roman" panose="02020603050405020304" pitchFamily="18" charset="0"/>
                <a:cs typeface="Times New Roman" panose="02020603050405020304" pitchFamily="18" charset="0"/>
              </a:rPr>
              <a:t>company,n</a:t>
            </a:r>
            <a:r>
              <a:rPr lang="en-US" altLang="en-US" sz="2800" dirty="0">
                <a:solidFill>
                  <a:srgbClr val="0000FF"/>
                </a:solidFill>
                <a:latin typeface="Times New Roman" panose="02020603050405020304" pitchFamily="18" charset="0"/>
                <a:cs typeface="Times New Roman" panose="02020603050405020304" pitchFamily="18" charset="0"/>
              </a:rPr>
              <a:t>=5) </a:t>
            </a:r>
            <a:r>
              <a:rPr lang="en-US" altLang="en-US" sz="2800" dirty="0" smtClean="0">
                <a:solidFill>
                  <a:srgbClr val="0000FF"/>
                </a:solidFill>
                <a:latin typeface="Times New Roman" panose="02020603050405020304" pitchFamily="18" charset="0"/>
                <a:cs typeface="Times New Roman" panose="02020603050405020304" pitchFamily="18" charset="0"/>
              </a:rPr>
              <a:t># display first 5 rows of company data</a:t>
            </a:r>
            <a:endParaRPr lang="en-US" altLang="en-US" sz="2800" dirty="0">
              <a:solidFill>
                <a:srgbClr val="0000FF"/>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None/>
            </a:pP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err="1" smtClean="0">
                <a:solidFill>
                  <a:srgbClr val="000000"/>
                </a:solidFill>
                <a:latin typeface="Times New Roman" panose="02020603050405020304" pitchFamily="18" charset="0"/>
                <a:cs typeface="Times New Roman" panose="02020603050405020304" pitchFamily="18" charset="0"/>
              </a:rPr>
              <a:t>personnames</a:t>
            </a: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a:solidFill>
                  <a:srgbClr val="000000"/>
                </a:solidFill>
                <a:latin typeface="Times New Roman" panose="02020603050405020304" pitchFamily="18" charset="0"/>
                <a:cs typeface="Times New Roman" panose="02020603050405020304" pitchFamily="18" charset="0"/>
              </a:rPr>
              <a:t>salary bonus </a:t>
            </a:r>
          </a:p>
          <a:p>
            <a:pPr lvl="0" defTabSz="914400" eaLnBrk="0" fontAlgn="base" hangingPunct="0">
              <a:spcBef>
                <a:spcPct val="0"/>
              </a:spcBef>
              <a:spcAft>
                <a:spcPct val="0"/>
              </a:spcAft>
              <a:buClrTx/>
              <a:buAutoNum type="arabicPlain"/>
            </a:pPr>
            <a:r>
              <a:rPr lang="en-US" altLang="en-US" sz="2800" dirty="0" err="1" smtClean="0">
                <a:solidFill>
                  <a:srgbClr val="000000"/>
                </a:solidFill>
                <a:latin typeface="Times New Roman" panose="02020603050405020304" pitchFamily="18" charset="0"/>
                <a:cs typeface="Times New Roman" panose="02020603050405020304" pitchFamily="18" charset="0"/>
              </a:rPr>
              <a:t>gremish</a:t>
            </a: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a:solidFill>
                  <a:srgbClr val="000000"/>
                </a:solidFill>
                <a:latin typeface="Times New Roman" panose="02020603050405020304" pitchFamily="18" charset="0"/>
                <a:cs typeface="Times New Roman" panose="02020603050405020304" pitchFamily="18" charset="0"/>
              </a:rPr>
              <a:t>9000 800 </a:t>
            </a:r>
            <a:endParaRPr lang="en-US" altLang="en-US" sz="2800" dirty="0" smtClean="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AutoNum type="arabicPlain"/>
            </a:pP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err="1">
                <a:solidFill>
                  <a:srgbClr val="000000"/>
                </a:solidFill>
                <a:latin typeface="Times New Roman" panose="02020603050405020304" pitchFamily="18" charset="0"/>
                <a:cs typeface="Times New Roman" panose="02020603050405020304" pitchFamily="18" charset="0"/>
              </a:rPr>
              <a:t>symons</a:t>
            </a:r>
            <a:r>
              <a:rPr lang="en-US" altLang="en-US" sz="2800" dirty="0">
                <a:solidFill>
                  <a:srgbClr val="000000"/>
                </a:solidFill>
                <a:latin typeface="Times New Roman" panose="02020603050405020304" pitchFamily="18" charset="0"/>
                <a:cs typeface="Times New Roman" panose="02020603050405020304" pitchFamily="18" charset="0"/>
              </a:rPr>
              <a:t> 30000 500 </a:t>
            </a:r>
            <a:endParaRPr lang="en-US" altLang="en-US" sz="2800" dirty="0" smtClean="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AutoNum type="arabicPlain"/>
            </a:pP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err="1">
                <a:solidFill>
                  <a:srgbClr val="000000"/>
                </a:solidFill>
                <a:latin typeface="Times New Roman" panose="02020603050405020304" pitchFamily="18" charset="0"/>
                <a:cs typeface="Times New Roman" panose="02020603050405020304" pitchFamily="18" charset="0"/>
              </a:rPr>
              <a:t>simond</a:t>
            </a:r>
            <a:r>
              <a:rPr lang="en-US" altLang="en-US" sz="2800" dirty="0">
                <a:solidFill>
                  <a:srgbClr val="000000"/>
                </a:solidFill>
                <a:latin typeface="Times New Roman" panose="02020603050405020304" pitchFamily="18" charset="0"/>
                <a:cs typeface="Times New Roman" panose="02020603050405020304" pitchFamily="18" charset="0"/>
              </a:rPr>
              <a:t> 4000 600 </a:t>
            </a:r>
            <a:endParaRPr lang="en-US" altLang="en-US" sz="2800" dirty="0" smtClean="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AutoNum type="arabicPlain"/>
            </a:pPr>
            <a:r>
              <a:rPr lang="en-US" altLang="en-US" sz="2800" dirty="0" err="1" smtClean="0">
                <a:solidFill>
                  <a:srgbClr val="000000"/>
                </a:solidFill>
                <a:latin typeface="Times New Roman" panose="02020603050405020304" pitchFamily="18" charset="0"/>
                <a:cs typeface="Times New Roman" panose="02020603050405020304" pitchFamily="18" charset="0"/>
              </a:rPr>
              <a:t>guntoo</a:t>
            </a: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a:solidFill>
                  <a:srgbClr val="000000"/>
                </a:solidFill>
                <a:latin typeface="Times New Roman" panose="02020603050405020304" pitchFamily="18" charset="0"/>
                <a:cs typeface="Times New Roman" panose="02020603050405020304" pitchFamily="18" charset="0"/>
              </a:rPr>
              <a:t>5000 200 </a:t>
            </a:r>
            <a:endParaRPr lang="en-US" altLang="en-US" sz="2800" dirty="0" smtClean="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AutoNum type="arabicPlain"/>
            </a:pP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err="1">
                <a:solidFill>
                  <a:srgbClr val="000000"/>
                </a:solidFill>
                <a:latin typeface="Times New Roman" panose="02020603050405020304" pitchFamily="18" charset="0"/>
                <a:cs typeface="Times New Roman" panose="02020603050405020304" pitchFamily="18" charset="0"/>
              </a:rPr>
              <a:t>simond</a:t>
            </a:r>
            <a:r>
              <a:rPr lang="en-US" altLang="en-US" sz="2800" dirty="0">
                <a:solidFill>
                  <a:srgbClr val="000000"/>
                </a:solidFill>
                <a:latin typeface="Times New Roman" panose="02020603050405020304" pitchFamily="18" charset="0"/>
                <a:cs typeface="Times New Roman" panose="02020603050405020304" pitchFamily="18" charset="0"/>
              </a:rPr>
              <a:t> 6000 </a:t>
            </a:r>
            <a:r>
              <a:rPr lang="en-US" altLang="en-US" sz="2800" dirty="0" smtClean="0">
                <a:solidFill>
                  <a:srgbClr val="000000"/>
                </a:solidFill>
                <a:latin typeface="Times New Roman" panose="02020603050405020304" pitchFamily="18" charset="0"/>
                <a:cs typeface="Times New Roman" panose="02020603050405020304" pitchFamily="18" charset="0"/>
              </a:rPr>
              <a:t>400</a:t>
            </a:r>
          </a:p>
          <a:p>
            <a:pPr marL="0" lvl="0" indent="0" defTabSz="914400" eaLnBrk="0" fontAlgn="base" hangingPunct="0">
              <a:spcBef>
                <a:spcPct val="0"/>
              </a:spcBef>
              <a:spcAft>
                <a:spcPct val="0"/>
              </a:spcAft>
              <a:buClrTx/>
              <a:buNone/>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None/>
            </a:pPr>
            <a:r>
              <a:rPr lang="en-US" altLang="en-US" sz="2800" dirty="0" smtClean="0">
                <a:solidFill>
                  <a:srgbClr val="0000FF"/>
                </a:solidFill>
                <a:latin typeface="Times New Roman" panose="02020603050405020304" pitchFamily="18" charset="0"/>
                <a:cs typeface="Times New Roman" panose="02020603050405020304" pitchFamily="18" charset="0"/>
              </a:rPr>
              <a:t>&gt;tail(</a:t>
            </a:r>
            <a:r>
              <a:rPr lang="en-US" altLang="en-US" sz="2800" dirty="0" err="1" smtClean="0">
                <a:solidFill>
                  <a:srgbClr val="0000FF"/>
                </a:solidFill>
                <a:latin typeface="Times New Roman" panose="02020603050405020304" pitchFamily="18" charset="0"/>
                <a:cs typeface="Times New Roman" panose="02020603050405020304" pitchFamily="18" charset="0"/>
              </a:rPr>
              <a:t>company,n</a:t>
            </a:r>
            <a:r>
              <a:rPr lang="en-US" altLang="en-US" sz="2800" dirty="0" smtClean="0">
                <a:solidFill>
                  <a:srgbClr val="0000FF"/>
                </a:solidFill>
                <a:latin typeface="Times New Roman" panose="02020603050405020304" pitchFamily="18" charset="0"/>
                <a:cs typeface="Times New Roman" panose="02020603050405020304" pitchFamily="18" charset="0"/>
              </a:rPr>
              <a:t>=3)</a:t>
            </a:r>
          </a:p>
          <a:p>
            <a:pPr marL="0" lvl="0" indent="0" defTabSz="914400" eaLnBrk="0" fontAlgn="base" hangingPunct="0">
              <a:spcBef>
                <a:spcPct val="0"/>
              </a:spcBef>
              <a:spcAft>
                <a:spcPct val="0"/>
              </a:spcAft>
              <a:buClrTx/>
              <a:buNone/>
            </a:pPr>
            <a:r>
              <a:rPr lang="en-US" altLang="en-US" sz="2800" dirty="0" smtClean="0">
                <a:solidFill>
                  <a:srgbClr val="0000FF"/>
                </a:solidFill>
                <a:latin typeface="Times New Roman" panose="02020603050405020304" pitchFamily="18" charset="0"/>
                <a:cs typeface="Times New Roman" panose="02020603050405020304" pitchFamily="18" charset="0"/>
              </a:rPr>
              <a:t>      </a:t>
            </a:r>
            <a:r>
              <a:rPr lang="en-US" altLang="en-US" sz="2800" dirty="0" err="1" smtClean="0">
                <a:solidFill>
                  <a:srgbClr val="000000"/>
                </a:solidFill>
                <a:latin typeface="Times New Roman" panose="02020603050405020304" pitchFamily="18" charset="0"/>
                <a:cs typeface="Times New Roman" panose="02020603050405020304" pitchFamily="18" charset="0"/>
              </a:rPr>
              <a:t>personnames</a:t>
            </a: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a:solidFill>
                  <a:srgbClr val="000000"/>
                </a:solidFill>
                <a:latin typeface="Times New Roman" panose="02020603050405020304" pitchFamily="18" charset="0"/>
                <a:cs typeface="Times New Roman" panose="02020603050405020304" pitchFamily="18" charset="0"/>
              </a:rPr>
              <a:t>salary bonus </a:t>
            </a:r>
            <a:endParaRPr lang="en-US" altLang="en-US" sz="2800" dirty="0" smtClean="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AutoNum type="arabicPlain" startAt="5"/>
            </a:pPr>
            <a:r>
              <a:rPr lang="en-US" altLang="en-US" sz="2800" dirty="0" err="1" smtClean="0">
                <a:solidFill>
                  <a:srgbClr val="000000"/>
                </a:solidFill>
                <a:latin typeface="Times New Roman" panose="02020603050405020304" pitchFamily="18" charset="0"/>
                <a:cs typeface="Times New Roman" panose="02020603050405020304" pitchFamily="18" charset="0"/>
              </a:rPr>
              <a:t>Simond</a:t>
            </a: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a:solidFill>
                  <a:srgbClr val="000000"/>
                </a:solidFill>
                <a:latin typeface="Times New Roman" panose="02020603050405020304" pitchFamily="18" charset="0"/>
                <a:cs typeface="Times New Roman" panose="02020603050405020304" pitchFamily="18" charset="0"/>
              </a:rPr>
              <a:t>6000 400 </a:t>
            </a:r>
            <a:endParaRPr lang="en-US" altLang="en-US" sz="2800" dirty="0" smtClean="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AutoNum type="arabicPlain" startAt="5"/>
            </a:pPr>
            <a:r>
              <a:rPr lang="en-US" altLang="en-US" sz="2800" dirty="0" err="1" smtClean="0">
                <a:solidFill>
                  <a:srgbClr val="000000"/>
                </a:solidFill>
                <a:latin typeface="Times New Roman" panose="02020603050405020304" pitchFamily="18" charset="0"/>
                <a:cs typeface="Times New Roman" panose="02020603050405020304" pitchFamily="18" charset="0"/>
              </a:rPr>
              <a:t>darek</a:t>
            </a:r>
            <a:r>
              <a:rPr lang="en-US" altLang="en-US" sz="2800" dirty="0" smtClean="0">
                <a:solidFill>
                  <a:srgbClr val="000000"/>
                </a:solidFill>
                <a:latin typeface="Times New Roman" panose="02020603050405020304" pitchFamily="18" charset="0"/>
                <a:cs typeface="Times New Roman" panose="02020603050405020304" pitchFamily="18" charset="0"/>
              </a:rPr>
              <a:t>                 700 </a:t>
            </a:r>
            <a:r>
              <a:rPr lang="en-US" altLang="en-US" sz="2800" dirty="0">
                <a:solidFill>
                  <a:srgbClr val="000000"/>
                </a:solidFill>
                <a:latin typeface="Times New Roman" panose="02020603050405020304" pitchFamily="18" charset="0"/>
                <a:cs typeface="Times New Roman" panose="02020603050405020304" pitchFamily="18" charset="0"/>
              </a:rPr>
              <a:t>300 </a:t>
            </a:r>
            <a:endParaRPr lang="en-US" altLang="en-US" sz="2800" dirty="0" smtClean="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AutoNum type="arabicPlain" startAt="5"/>
            </a:pPr>
            <a:r>
              <a:rPr lang="en-US" altLang="en-US" sz="2800" dirty="0" smtClean="0">
                <a:solidFill>
                  <a:srgbClr val="000000"/>
                </a:solidFill>
                <a:latin typeface="Times New Roman" panose="02020603050405020304" pitchFamily="18" charset="0"/>
                <a:cs typeface="Times New Roman" panose="02020603050405020304" pitchFamily="18" charset="0"/>
              </a:rPr>
              <a:t> </a:t>
            </a:r>
            <a:r>
              <a:rPr lang="en-US" altLang="en-US" sz="2800" dirty="0" err="1">
                <a:solidFill>
                  <a:srgbClr val="000000"/>
                </a:solidFill>
                <a:latin typeface="Times New Roman" panose="02020603050405020304" pitchFamily="18" charset="0"/>
                <a:cs typeface="Times New Roman" panose="02020603050405020304" pitchFamily="18" charset="0"/>
              </a:rPr>
              <a:t>chran</a:t>
            </a:r>
            <a:r>
              <a:rPr lang="en-US" altLang="en-US" sz="2800" dirty="0">
                <a:solidFill>
                  <a:srgbClr val="000000"/>
                </a:solidFill>
                <a:latin typeface="Times New Roman" panose="02020603050405020304" pitchFamily="18" charset="0"/>
                <a:cs typeface="Times New Roman" panose="02020603050405020304" pitchFamily="18" charset="0"/>
              </a:rPr>
              <a:t> </a:t>
            </a:r>
            <a:r>
              <a:rPr lang="en-US" altLang="en-US" sz="2800" dirty="0" smtClean="0">
                <a:solidFill>
                  <a:srgbClr val="000000"/>
                </a:solidFill>
                <a:latin typeface="Times New Roman" panose="02020603050405020304" pitchFamily="18" charset="0"/>
                <a:cs typeface="Times New Roman" panose="02020603050405020304" pitchFamily="18" charset="0"/>
              </a:rPr>
              <a:t>               400 </a:t>
            </a:r>
            <a:r>
              <a:rPr lang="en-US" altLang="en-US" sz="2800" dirty="0">
                <a:solidFill>
                  <a:srgbClr val="000000"/>
                </a:solidFill>
                <a:latin typeface="Times New Roman" panose="02020603050405020304" pitchFamily="18" charset="0"/>
                <a:cs typeface="Times New Roman" panose="02020603050405020304" pitchFamily="18" charset="0"/>
              </a:rPr>
              <a:t>1000</a:t>
            </a:r>
            <a:r>
              <a:rPr lang="en-US" altLang="en-US" sz="2800" dirty="0">
                <a:solidFill>
                  <a:schemeClr val="tx1"/>
                </a:solidFill>
                <a:latin typeface="Times New Roman" panose="02020603050405020304" pitchFamily="18" charset="0"/>
                <a:cs typeface="Times New Roman" panose="02020603050405020304" pitchFamily="18" charset="0"/>
              </a:rPr>
              <a:t> </a:t>
            </a:r>
          </a:p>
          <a:p>
            <a:pPr marL="0" indent="0">
              <a:buNone/>
            </a:pPr>
            <a:endParaRPr lang="en-IN" dirty="0"/>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58426167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112</a:t>
            </a:fld>
            <a:endParaRPr lang="en-US" sz="1400">
              <a:solidFill>
                <a:srgbClr val="000000"/>
              </a:solidFill>
              <a:latin typeface="Arial"/>
              <a:ea typeface="Arial"/>
              <a:cs typeface="Arial"/>
              <a:sym typeface="Arial"/>
            </a:endParaRPr>
          </a:p>
        </p:txBody>
      </p:sp>
      <p:pic>
        <p:nvPicPr>
          <p:cNvPr id="5" name="object 2"/>
          <p:cNvPicPr>
            <a:picLocks noGrp="1"/>
          </p:cNvPicPr>
          <p:nvPr>
            <p:ph idx="1"/>
          </p:nvPr>
        </p:nvPicPr>
        <p:blipFill>
          <a:blip r:embed="rId2" cstate="print"/>
          <a:stretch>
            <a:fillRect/>
          </a:stretch>
        </p:blipFill>
        <p:spPr>
          <a:xfrm>
            <a:off x="1096205" y="1323833"/>
            <a:ext cx="7542827" cy="5254388"/>
          </a:xfrm>
          <a:prstGeom prst="rect">
            <a:avLst/>
          </a:prstGeom>
        </p:spPr>
      </p:pic>
    </p:spTree>
    <p:extLst>
      <p:ext uri="{BB962C8B-B14F-4D97-AF65-F5344CB8AC3E}">
        <p14:creationId xmlns:p14="http://schemas.microsoft.com/office/powerpoint/2010/main" val="34133351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785" y="624110"/>
            <a:ext cx="8138615" cy="1280890"/>
          </a:xfrm>
        </p:spPr>
        <p:txBody>
          <a:bodyPr>
            <a:normAutofit/>
          </a:bodyPr>
          <a:lstStyle/>
          <a:p>
            <a:pPr algn="ctr"/>
            <a:r>
              <a:rPr lang="en-US" sz="3200" b="1" dirty="0" smtClean="0">
                <a:latin typeface="Times New Roman" panose="02020603050405020304" pitchFamily="18" charset="0"/>
                <a:cs typeface="Times New Roman" panose="02020603050405020304" pitchFamily="18" charset="0"/>
              </a:rPr>
              <a:t>Managing data in R using Matrices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5785" y="1542197"/>
            <a:ext cx="8138615" cy="4369025"/>
          </a:xfrm>
        </p:spPr>
        <p:txBody>
          <a:bodyPr>
            <a:noAutofit/>
          </a:bodyPr>
          <a:lstStyle/>
          <a:p>
            <a:pPr marL="0" indent="0">
              <a:buNone/>
            </a:pPr>
            <a:r>
              <a:rPr lang="en-US" sz="3200" b="1" dirty="0" smtClean="0">
                <a:latin typeface="Times New Roman" panose="02020603050405020304" pitchFamily="18" charset="0"/>
                <a:cs typeface="Times New Roman" panose="02020603050405020304" pitchFamily="18" charset="0"/>
              </a:rPr>
              <a:t>Creating Matrices:</a:t>
            </a:r>
          </a:p>
          <a:p>
            <a:pPr marL="0" indent="0">
              <a:buNone/>
            </a:pPr>
            <a:r>
              <a:rPr lang="fr-FR" sz="3200" dirty="0">
                <a:latin typeface="Times New Roman" panose="02020603050405020304" pitchFamily="18" charset="0"/>
                <a:cs typeface="Times New Roman" panose="02020603050405020304" pitchFamily="18" charset="0"/>
              </a:rPr>
              <a:t>&gt; matrix(1,3,5</a:t>
            </a:r>
            <a:r>
              <a:rPr lang="fr-FR" sz="3200" dirty="0" smtClean="0">
                <a:latin typeface="Times New Roman" panose="02020603050405020304" pitchFamily="18" charset="0"/>
                <a:cs typeface="Times New Roman" panose="02020603050405020304" pitchFamily="18" charset="0"/>
              </a:rPr>
              <a:t>) # </a:t>
            </a:r>
            <a:r>
              <a:rPr lang="fr-FR" sz="3200" dirty="0" err="1" smtClean="0">
                <a:latin typeface="Times New Roman" panose="02020603050405020304" pitchFamily="18" charset="0"/>
                <a:cs typeface="Times New Roman" panose="02020603050405020304" pitchFamily="18" charset="0"/>
              </a:rPr>
              <a:t>creates</a:t>
            </a:r>
            <a:r>
              <a:rPr lang="fr-FR" sz="3200" dirty="0" smtClean="0">
                <a:latin typeface="Times New Roman" panose="02020603050405020304" pitchFamily="18" charset="0"/>
                <a:cs typeface="Times New Roman" panose="02020603050405020304" pitchFamily="18" charset="0"/>
              </a:rPr>
              <a:t> a matrix of 3 </a:t>
            </a:r>
            <a:r>
              <a:rPr lang="fr-FR" sz="3200" dirty="0" err="1" smtClean="0">
                <a:latin typeface="Times New Roman" panose="02020603050405020304" pitchFamily="18" charset="0"/>
                <a:cs typeface="Times New Roman" panose="02020603050405020304" pitchFamily="18" charset="0"/>
              </a:rPr>
              <a:t>rows</a:t>
            </a:r>
            <a:r>
              <a:rPr lang="fr-FR" sz="3200" dirty="0" smtClean="0">
                <a:latin typeface="Times New Roman" panose="02020603050405020304" pitchFamily="18" charset="0"/>
                <a:cs typeface="Times New Roman" panose="02020603050405020304" pitchFamily="18" charset="0"/>
              </a:rPr>
              <a:t> and 5 </a:t>
            </a:r>
            <a:r>
              <a:rPr lang="fr-FR" sz="3200" dirty="0" err="1" smtClean="0">
                <a:latin typeface="Times New Roman" panose="02020603050405020304" pitchFamily="18" charset="0"/>
                <a:cs typeface="Times New Roman" panose="02020603050405020304" pitchFamily="18" charset="0"/>
              </a:rPr>
              <a:t>columns</a:t>
            </a:r>
            <a:r>
              <a:rPr lang="fr-FR" sz="3200" dirty="0" smtClean="0">
                <a:latin typeface="Times New Roman" panose="02020603050405020304" pitchFamily="18" charset="0"/>
                <a:cs typeface="Times New Roman" panose="02020603050405020304" pitchFamily="18" charset="0"/>
              </a:rPr>
              <a:t> and all the </a:t>
            </a:r>
            <a:r>
              <a:rPr lang="fr-FR" sz="3200" dirty="0" err="1" smtClean="0">
                <a:latin typeface="Times New Roman" panose="02020603050405020304" pitchFamily="18" charset="0"/>
                <a:cs typeface="Times New Roman" panose="02020603050405020304" pitchFamily="18" charset="0"/>
              </a:rPr>
              <a:t>fields</a:t>
            </a:r>
            <a:r>
              <a:rPr lang="fr-FR" sz="3200" dirty="0" smtClean="0">
                <a:latin typeface="Times New Roman" panose="02020603050405020304" pitchFamily="18" charset="0"/>
                <a:cs typeface="Times New Roman" panose="02020603050405020304" pitchFamily="18" charset="0"/>
              </a:rPr>
              <a:t> in the matrix are set to 1.</a:t>
            </a:r>
            <a:endParaRPr lang="fr-FR" sz="3200" dirty="0">
              <a:latin typeface="Times New Roman" panose="02020603050405020304" pitchFamily="18" charset="0"/>
              <a:cs typeface="Times New Roman" panose="02020603050405020304" pitchFamily="18" charset="0"/>
            </a:endParaRPr>
          </a:p>
          <a:p>
            <a:pPr marL="0" indent="0">
              <a:buNone/>
            </a:pPr>
            <a:r>
              <a:rPr lang="fr-FR" sz="3200" dirty="0">
                <a:latin typeface="Times New Roman" panose="02020603050405020304" pitchFamily="18" charset="0"/>
                <a:cs typeface="Times New Roman" panose="02020603050405020304" pitchFamily="18" charset="0"/>
              </a:rPr>
              <a:t>     [,1] [,2] [,3] [,4] [,5]</a:t>
            </a:r>
          </a:p>
          <a:p>
            <a:pPr marL="0" indent="0">
              <a:buNone/>
            </a:pPr>
            <a:r>
              <a:rPr lang="fr-FR" sz="3200" dirty="0">
                <a:latin typeface="Times New Roman" panose="02020603050405020304" pitchFamily="18" charset="0"/>
                <a:cs typeface="Times New Roman" panose="02020603050405020304" pitchFamily="18" charset="0"/>
              </a:rPr>
              <a:t>[1,]    1    1    1    1    1</a:t>
            </a:r>
          </a:p>
          <a:p>
            <a:pPr marL="0" indent="0">
              <a:buNone/>
            </a:pPr>
            <a:r>
              <a:rPr lang="fr-FR" sz="3200" dirty="0">
                <a:latin typeface="Times New Roman" panose="02020603050405020304" pitchFamily="18" charset="0"/>
                <a:cs typeface="Times New Roman" panose="02020603050405020304" pitchFamily="18" charset="0"/>
              </a:rPr>
              <a:t>[2,]    1    1    1    1    1</a:t>
            </a:r>
          </a:p>
          <a:p>
            <a:pPr marL="0" indent="0">
              <a:buNone/>
            </a:pPr>
            <a:r>
              <a:rPr lang="fr-FR" sz="3200" dirty="0">
                <a:latin typeface="Times New Roman" panose="02020603050405020304" pitchFamily="18" charset="0"/>
                <a:cs typeface="Times New Roman" panose="02020603050405020304" pitchFamily="18" charset="0"/>
              </a:rPr>
              <a:t>[3,]    1    1    1    1    1</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116485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7421" y="2133599"/>
            <a:ext cx="8816454" cy="4540155"/>
          </a:xfrm>
        </p:spPr>
        <p:txBody>
          <a:bodyPr>
            <a:normAutofit lnSpcReduction="10000"/>
          </a:bodyPr>
          <a:lstStyle/>
          <a:p>
            <a:pPr marL="0" indent="0">
              <a:buNone/>
            </a:pPr>
            <a:r>
              <a:rPr lang="fr-FR" sz="2800" dirty="0">
                <a:latin typeface="Times New Roman" panose="02020603050405020304" pitchFamily="18" charset="0"/>
                <a:cs typeface="Times New Roman" panose="02020603050405020304" pitchFamily="18" charset="0"/>
              </a:rPr>
              <a:t>&gt; </a:t>
            </a:r>
            <a:r>
              <a:rPr lang="fr-FR" sz="2800" dirty="0" smtClean="0">
                <a:latin typeface="Times New Roman" panose="02020603050405020304" pitchFamily="18" charset="0"/>
                <a:cs typeface="Times New Roman" panose="02020603050405020304" pitchFamily="18" charset="0"/>
              </a:rPr>
              <a:t>PQ=1:15    #a </a:t>
            </a:r>
            <a:r>
              <a:rPr lang="fr-FR" sz="2800" dirty="0" err="1" smtClean="0">
                <a:latin typeface="Times New Roman" panose="02020603050405020304" pitchFamily="18" charset="0"/>
                <a:cs typeface="Times New Roman" panose="02020603050405020304" pitchFamily="18" charset="0"/>
              </a:rPr>
              <a:t>series</a:t>
            </a:r>
            <a:r>
              <a:rPr lang="fr-FR" sz="2800" dirty="0" smtClean="0">
                <a:latin typeface="Times New Roman" panose="02020603050405020304" pitchFamily="18" charset="0"/>
                <a:cs typeface="Times New Roman" panose="02020603050405020304" pitchFamily="18" charset="0"/>
              </a:rPr>
              <a:t> of </a:t>
            </a:r>
            <a:r>
              <a:rPr lang="fr-FR" sz="2800" dirty="0" err="1" smtClean="0">
                <a:latin typeface="Times New Roman" panose="02020603050405020304" pitchFamily="18" charset="0"/>
                <a:cs typeface="Times New Roman" panose="02020603050405020304" pitchFamily="18" charset="0"/>
              </a:rPr>
              <a:t>numbers</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from</a:t>
            </a:r>
            <a:r>
              <a:rPr lang="fr-FR" sz="2800" dirty="0" smtClean="0">
                <a:latin typeface="Times New Roman" panose="02020603050405020304" pitchFamily="18" charset="0"/>
                <a:cs typeface="Times New Roman" panose="02020603050405020304" pitchFamily="18" charset="0"/>
              </a:rPr>
              <a:t> 1 to 15 </a:t>
            </a:r>
            <a:r>
              <a:rPr lang="fr-FR" sz="2800" dirty="0" err="1" smtClean="0">
                <a:latin typeface="Times New Roman" panose="02020603050405020304" pitchFamily="18" charset="0"/>
                <a:cs typeface="Times New Roman" panose="02020603050405020304" pitchFamily="18" charset="0"/>
              </a:rPr>
              <a:t>is</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assigned</a:t>
            </a:r>
            <a:r>
              <a:rPr lang="fr-FR" sz="2800" dirty="0" smtClean="0">
                <a:latin typeface="Times New Roman" panose="02020603050405020304" pitchFamily="18" charset="0"/>
                <a:cs typeface="Times New Roman" panose="02020603050405020304" pitchFamily="18" charset="0"/>
              </a:rPr>
              <a:t> to a variable ,a.</a:t>
            </a:r>
            <a:endParaRPr lang="fr-FR" sz="2800" dirty="0">
              <a:latin typeface="Times New Roman" panose="02020603050405020304" pitchFamily="18" charset="0"/>
              <a:cs typeface="Times New Roman" panose="02020603050405020304" pitchFamily="18" charset="0"/>
            </a:endParaRPr>
          </a:p>
          <a:p>
            <a:pPr marL="0" indent="0">
              <a:buNone/>
            </a:pPr>
            <a:r>
              <a:rPr lang="fr-FR" sz="2800" dirty="0">
                <a:latin typeface="Times New Roman" panose="02020603050405020304" pitchFamily="18" charset="0"/>
                <a:cs typeface="Times New Roman" panose="02020603050405020304" pitchFamily="18" charset="0"/>
              </a:rPr>
              <a:t>&gt; matrix(PQ,3,5</a:t>
            </a:r>
            <a:r>
              <a:rPr lang="fr-FR" sz="2800" dirty="0" smtClean="0">
                <a:latin typeface="Times New Roman" panose="02020603050405020304" pitchFamily="18" charset="0"/>
                <a:cs typeface="Times New Roman" panose="02020603050405020304" pitchFamily="18" charset="0"/>
              </a:rPr>
              <a:t>)       # </a:t>
            </a:r>
            <a:r>
              <a:rPr lang="fr-FR" sz="2800" dirty="0" err="1" smtClean="0">
                <a:latin typeface="Times New Roman" panose="02020603050405020304" pitchFamily="18" charset="0"/>
                <a:cs typeface="Times New Roman" panose="02020603050405020304" pitchFamily="18" charset="0"/>
              </a:rPr>
              <a:t>then</a:t>
            </a:r>
            <a:r>
              <a:rPr lang="fr-FR" sz="2800" dirty="0" smtClean="0">
                <a:latin typeface="Times New Roman" panose="02020603050405020304" pitchFamily="18" charset="0"/>
                <a:cs typeface="Times New Roman" panose="02020603050405020304" pitchFamily="18" charset="0"/>
              </a:rPr>
              <a:t> the matrix </a:t>
            </a:r>
            <a:r>
              <a:rPr lang="fr-FR" sz="2800" dirty="0" err="1" smtClean="0">
                <a:latin typeface="Times New Roman" panose="02020603050405020304" pitchFamily="18" charset="0"/>
                <a:cs typeface="Times New Roman" panose="02020603050405020304" pitchFamily="18" charset="0"/>
              </a:rPr>
              <a:t>function</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creates</a:t>
            </a:r>
            <a:r>
              <a:rPr lang="fr-FR" sz="2800" dirty="0" smtClean="0">
                <a:latin typeface="Times New Roman" panose="02020603050405020304" pitchFamily="18" charset="0"/>
                <a:cs typeface="Times New Roman" panose="02020603050405020304" pitchFamily="18" charset="0"/>
              </a:rPr>
              <a:t> a matrix of 3 </a:t>
            </a:r>
            <a:r>
              <a:rPr lang="fr-FR" sz="2800" dirty="0" err="1" smtClean="0">
                <a:latin typeface="Times New Roman" panose="02020603050405020304" pitchFamily="18" charset="0"/>
                <a:cs typeface="Times New Roman" panose="02020603050405020304" pitchFamily="18" charset="0"/>
              </a:rPr>
              <a:t>rows</a:t>
            </a:r>
            <a:r>
              <a:rPr lang="fr-FR" sz="2800" dirty="0" smtClean="0">
                <a:latin typeface="Times New Roman" panose="02020603050405020304" pitchFamily="18" charset="0"/>
                <a:cs typeface="Times New Roman" panose="02020603050405020304" pitchFamily="18" charset="0"/>
              </a:rPr>
              <a:t> and 5 </a:t>
            </a:r>
            <a:r>
              <a:rPr lang="fr-FR" sz="2800" dirty="0" err="1" smtClean="0">
                <a:latin typeface="Times New Roman" panose="02020603050405020304" pitchFamily="18" charset="0"/>
                <a:cs typeface="Times New Roman" panose="02020603050405020304" pitchFamily="18" charset="0"/>
              </a:rPr>
              <a:t>columns</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with</a:t>
            </a:r>
            <a:r>
              <a:rPr lang="fr-FR" sz="2800" dirty="0" smtClean="0">
                <a:latin typeface="Times New Roman" panose="02020603050405020304" pitchFamily="18" charset="0"/>
                <a:cs typeface="Times New Roman" panose="02020603050405020304" pitchFamily="18" charset="0"/>
              </a:rPr>
              <a:t>  the </a:t>
            </a:r>
            <a:r>
              <a:rPr lang="fr-FR" sz="2800" dirty="0" err="1" smtClean="0">
                <a:latin typeface="Times New Roman" panose="02020603050405020304" pitchFamily="18" charset="0"/>
                <a:cs typeface="Times New Roman" panose="02020603050405020304" pitchFamily="18" charset="0"/>
              </a:rPr>
              <a:t>numbers</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stored</a:t>
            </a:r>
            <a:r>
              <a:rPr lang="fr-FR" sz="2800" dirty="0" smtClean="0">
                <a:latin typeface="Times New Roman" panose="02020603050405020304" pitchFamily="18" charset="0"/>
                <a:cs typeface="Times New Roman" panose="02020603050405020304" pitchFamily="18" charset="0"/>
              </a:rPr>
              <a:t> in the a variable</a:t>
            </a:r>
            <a:endParaRPr lang="fr-FR" sz="2800" dirty="0">
              <a:latin typeface="Times New Roman" panose="02020603050405020304" pitchFamily="18" charset="0"/>
              <a:cs typeface="Times New Roman" panose="02020603050405020304" pitchFamily="18" charset="0"/>
            </a:endParaRPr>
          </a:p>
          <a:p>
            <a:pPr marL="0" indent="0">
              <a:buNone/>
            </a:pPr>
            <a:r>
              <a:rPr lang="fr-FR" sz="2800" dirty="0">
                <a:latin typeface="Times New Roman" panose="02020603050405020304" pitchFamily="18" charset="0"/>
                <a:cs typeface="Times New Roman" panose="02020603050405020304" pitchFamily="18" charset="0"/>
              </a:rPr>
              <a:t>     [,1] [,2] [,3] [,4] [,5]</a:t>
            </a:r>
          </a:p>
          <a:p>
            <a:pPr marL="0" indent="0">
              <a:buNone/>
            </a:pPr>
            <a:r>
              <a:rPr lang="fr-FR" sz="2800" dirty="0">
                <a:latin typeface="Times New Roman" panose="02020603050405020304" pitchFamily="18" charset="0"/>
                <a:cs typeface="Times New Roman" panose="02020603050405020304" pitchFamily="18" charset="0"/>
              </a:rPr>
              <a:t>[1,]    1    4    7   10   13</a:t>
            </a:r>
          </a:p>
          <a:p>
            <a:pPr marL="0" indent="0">
              <a:buNone/>
            </a:pPr>
            <a:r>
              <a:rPr lang="fr-FR" sz="2800" dirty="0">
                <a:latin typeface="Times New Roman" panose="02020603050405020304" pitchFamily="18" charset="0"/>
                <a:cs typeface="Times New Roman" panose="02020603050405020304" pitchFamily="18" charset="0"/>
              </a:rPr>
              <a:t>[2,]    2    5    8   11   14</a:t>
            </a:r>
          </a:p>
          <a:p>
            <a:pPr marL="0" indent="0">
              <a:buNone/>
            </a:pPr>
            <a:r>
              <a:rPr lang="fr-FR" sz="2800" dirty="0">
                <a:latin typeface="Times New Roman" panose="02020603050405020304" pitchFamily="18" charset="0"/>
                <a:cs typeface="Times New Roman" panose="02020603050405020304" pitchFamily="18" charset="0"/>
              </a:rPr>
              <a:t>[3,]    3    6    9   12   15</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114</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4778962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72955" y="1392072"/>
            <a:ext cx="8679976" cy="5213444"/>
          </a:xfrm>
        </p:spPr>
        <p:txBody>
          <a:bodyPr>
            <a:normAutofit/>
          </a:bodyPr>
          <a:lstStyle/>
          <a:p>
            <a:pPr marL="0" indent="0" algn="just">
              <a:buNone/>
            </a:pPr>
            <a:r>
              <a:rPr lang="fr-FR" sz="2800" dirty="0">
                <a:latin typeface="Times New Roman" panose="02020603050405020304" pitchFamily="18" charset="0"/>
                <a:cs typeface="Times New Roman" panose="02020603050405020304" pitchFamily="18" charset="0"/>
              </a:rPr>
              <a:t>&gt; matrix(5,5,5</a:t>
            </a:r>
            <a:r>
              <a:rPr lang="fr-FR" sz="2800" dirty="0" smtClean="0">
                <a:latin typeface="Times New Roman" panose="02020603050405020304" pitchFamily="18" charset="0"/>
                <a:cs typeface="Times New Roman" panose="02020603050405020304" pitchFamily="18" charset="0"/>
              </a:rPr>
              <a:t>)  # </a:t>
            </a:r>
            <a:r>
              <a:rPr lang="fr-FR" sz="2800" dirty="0" err="1" smtClean="0">
                <a:latin typeface="Times New Roman" panose="02020603050405020304" pitchFamily="18" charset="0"/>
                <a:cs typeface="Times New Roman" panose="02020603050405020304" pitchFamily="18" charset="0"/>
              </a:rPr>
              <a:t>calling</a:t>
            </a:r>
            <a:r>
              <a:rPr lang="fr-FR" sz="2800" dirty="0" smtClean="0">
                <a:latin typeface="Times New Roman" panose="02020603050405020304" pitchFamily="18" charset="0"/>
                <a:cs typeface="Times New Roman" panose="02020603050405020304" pitchFamily="18" charset="0"/>
              </a:rPr>
              <a:t> a matrix() </a:t>
            </a:r>
            <a:r>
              <a:rPr lang="fr-FR" sz="2800" dirty="0" err="1" smtClean="0">
                <a:latin typeface="Times New Roman" panose="02020603050405020304" pitchFamily="18" charset="0"/>
                <a:cs typeface="Times New Roman" panose="02020603050405020304" pitchFamily="18" charset="0"/>
              </a:rPr>
              <a:t>function</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creates</a:t>
            </a:r>
            <a:r>
              <a:rPr lang="fr-FR" sz="2800" dirty="0" smtClean="0">
                <a:latin typeface="Times New Roman" panose="02020603050405020304" pitchFamily="18" charset="0"/>
                <a:cs typeface="Times New Roman" panose="02020603050405020304" pitchFamily="18" charset="0"/>
              </a:rPr>
              <a:t> a matrix of 5 </a:t>
            </a:r>
            <a:r>
              <a:rPr lang="fr-FR" sz="2800" dirty="0" err="1" smtClean="0">
                <a:latin typeface="Times New Roman" panose="02020603050405020304" pitchFamily="18" charset="0"/>
                <a:cs typeface="Times New Roman" panose="02020603050405020304" pitchFamily="18" charset="0"/>
              </a:rPr>
              <a:t>rows</a:t>
            </a:r>
            <a:r>
              <a:rPr lang="fr-FR" sz="2800" dirty="0" smtClean="0">
                <a:latin typeface="Times New Roman" panose="02020603050405020304" pitchFamily="18" charset="0"/>
                <a:cs typeface="Times New Roman" panose="02020603050405020304" pitchFamily="18" charset="0"/>
              </a:rPr>
              <a:t> and 5 </a:t>
            </a:r>
            <a:r>
              <a:rPr lang="fr-FR" sz="2800" dirty="0" err="1" smtClean="0">
                <a:latin typeface="Times New Roman" panose="02020603050405020304" pitchFamily="18" charset="0"/>
                <a:cs typeface="Times New Roman" panose="02020603050405020304" pitchFamily="18" charset="0"/>
              </a:rPr>
              <a:t>columns</a:t>
            </a:r>
            <a:r>
              <a:rPr lang="fr-FR" sz="2800" dirty="0" smtClean="0">
                <a:latin typeface="Times New Roman" panose="02020603050405020304" pitchFamily="18" charset="0"/>
                <a:cs typeface="Times New Roman" panose="02020603050405020304" pitchFamily="18" charset="0"/>
              </a:rPr>
              <a:t> and all the </a:t>
            </a:r>
            <a:r>
              <a:rPr lang="fr-FR" sz="2800" dirty="0" err="1" smtClean="0">
                <a:latin typeface="Times New Roman" panose="02020603050405020304" pitchFamily="18" charset="0"/>
                <a:cs typeface="Times New Roman" panose="02020603050405020304" pitchFamily="18" charset="0"/>
              </a:rPr>
              <a:t>fields</a:t>
            </a:r>
            <a:r>
              <a:rPr lang="fr-FR" sz="2800" dirty="0" smtClean="0">
                <a:latin typeface="Times New Roman" panose="02020603050405020304" pitchFamily="18" charset="0"/>
                <a:cs typeface="Times New Roman" panose="02020603050405020304" pitchFamily="18" charset="0"/>
              </a:rPr>
              <a:t> in the matrix are set to 5. This </a:t>
            </a:r>
            <a:r>
              <a:rPr lang="fr-FR" sz="2800" dirty="0" err="1" smtClean="0">
                <a:latin typeface="Times New Roman" panose="02020603050405020304" pitchFamily="18" charset="0"/>
                <a:cs typeface="Times New Roman" panose="02020603050405020304" pitchFamily="18" charset="0"/>
              </a:rPr>
              <a:t>is</a:t>
            </a:r>
            <a:r>
              <a:rPr lang="fr-FR" sz="2800" dirty="0" smtClean="0">
                <a:latin typeface="Times New Roman" panose="02020603050405020304" pitchFamily="18" charset="0"/>
                <a:cs typeface="Times New Roman" panose="02020603050405020304" pitchFamily="18" charset="0"/>
              </a:rPr>
              <a:t> </a:t>
            </a:r>
            <a:r>
              <a:rPr lang="fr-FR" sz="2800" dirty="0" err="1" smtClean="0">
                <a:latin typeface="Times New Roman" panose="02020603050405020304" pitchFamily="18" charset="0"/>
                <a:cs typeface="Times New Roman" panose="02020603050405020304" pitchFamily="18" charset="0"/>
              </a:rPr>
              <a:t>known</a:t>
            </a:r>
            <a:r>
              <a:rPr lang="fr-FR" sz="2800" dirty="0" smtClean="0">
                <a:latin typeface="Times New Roman" panose="02020603050405020304" pitchFamily="18" charset="0"/>
                <a:cs typeface="Times New Roman" panose="02020603050405020304" pitchFamily="18" charset="0"/>
              </a:rPr>
              <a:t> as square matrix.</a:t>
            </a:r>
            <a:endParaRPr lang="fr-FR" sz="2800" dirty="0">
              <a:latin typeface="Times New Roman" panose="02020603050405020304" pitchFamily="18" charset="0"/>
              <a:cs typeface="Times New Roman" panose="02020603050405020304" pitchFamily="18" charset="0"/>
            </a:endParaRPr>
          </a:p>
          <a:p>
            <a:pPr marL="0" indent="0" algn="just">
              <a:buNone/>
            </a:pPr>
            <a:r>
              <a:rPr lang="fr-FR" sz="2800" dirty="0">
                <a:latin typeface="Times New Roman" panose="02020603050405020304" pitchFamily="18" charset="0"/>
                <a:cs typeface="Times New Roman" panose="02020603050405020304" pitchFamily="18" charset="0"/>
              </a:rPr>
              <a:t>     [,1] [,2] [,3] [,4] [,5]</a:t>
            </a:r>
          </a:p>
          <a:p>
            <a:pPr marL="0" indent="0" algn="just">
              <a:buNone/>
            </a:pPr>
            <a:r>
              <a:rPr lang="fr-FR" sz="2800" dirty="0">
                <a:latin typeface="Times New Roman" panose="02020603050405020304" pitchFamily="18" charset="0"/>
                <a:cs typeface="Times New Roman" panose="02020603050405020304" pitchFamily="18" charset="0"/>
              </a:rPr>
              <a:t>[1,]    5    5    5    5    5</a:t>
            </a:r>
          </a:p>
          <a:p>
            <a:pPr marL="0" indent="0" algn="just">
              <a:buNone/>
            </a:pPr>
            <a:r>
              <a:rPr lang="fr-FR" sz="2800" dirty="0">
                <a:latin typeface="Times New Roman" panose="02020603050405020304" pitchFamily="18" charset="0"/>
                <a:cs typeface="Times New Roman" panose="02020603050405020304" pitchFamily="18" charset="0"/>
              </a:rPr>
              <a:t>[2,]    5    5    5    5    5</a:t>
            </a:r>
          </a:p>
          <a:p>
            <a:pPr marL="0" indent="0" algn="just">
              <a:buNone/>
            </a:pPr>
            <a:r>
              <a:rPr lang="fr-FR" sz="2800" dirty="0">
                <a:latin typeface="Times New Roman" panose="02020603050405020304" pitchFamily="18" charset="0"/>
                <a:cs typeface="Times New Roman" panose="02020603050405020304" pitchFamily="18" charset="0"/>
              </a:rPr>
              <a:t>[3,]    5    5    5    5    5</a:t>
            </a:r>
          </a:p>
          <a:p>
            <a:pPr marL="0" indent="0" algn="just">
              <a:buNone/>
            </a:pPr>
            <a:r>
              <a:rPr lang="fr-FR" sz="2800" dirty="0">
                <a:latin typeface="Times New Roman" panose="02020603050405020304" pitchFamily="18" charset="0"/>
                <a:cs typeface="Times New Roman" panose="02020603050405020304" pitchFamily="18" charset="0"/>
              </a:rPr>
              <a:t>[4,]    5    5    5    5    5</a:t>
            </a:r>
          </a:p>
          <a:p>
            <a:pPr marL="0" indent="0" algn="just">
              <a:buNone/>
            </a:pPr>
            <a:r>
              <a:rPr lang="fr-FR" sz="2800" dirty="0">
                <a:latin typeface="Times New Roman" panose="02020603050405020304" pitchFamily="18" charset="0"/>
                <a:cs typeface="Times New Roman" panose="02020603050405020304" pitchFamily="18" charset="0"/>
              </a:rPr>
              <a:t>[5,]    5    5    5    5    5</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9276501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923" y="624110"/>
            <a:ext cx="7756478" cy="528798"/>
          </a:xfrm>
        </p:spPr>
        <p:txBody>
          <a:bodyPr>
            <a:normAutofit fontScale="90000"/>
          </a:bodyPr>
          <a:lstStyle/>
          <a:p>
            <a:pPr algn="ctr"/>
            <a:r>
              <a:rPr lang="en-US" sz="3200" b="1" dirty="0" smtClean="0">
                <a:latin typeface="Times New Roman" panose="02020603050405020304" pitchFamily="18" charset="0"/>
                <a:cs typeface="Times New Roman" panose="02020603050405020304" pitchFamily="18" charset="0"/>
              </a:rPr>
              <a:t>Reshaping a vector into matrix</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41195" y="1316581"/>
            <a:ext cx="8193206" cy="5220697"/>
          </a:xfrm>
        </p:spPr>
        <p:txBody>
          <a:bodyPr>
            <a:normAutofit fontScale="92500" lnSpcReduction="10000"/>
          </a:bodyPr>
          <a:lstStyle/>
          <a:p>
            <a:pPr marL="0" indent="0">
              <a:buNone/>
            </a:pPr>
            <a:r>
              <a:rPr lang="en-US" sz="3200" dirty="0" smtClean="0">
                <a:latin typeface="Times New Roman" panose="02020603050405020304" pitchFamily="18" charset="0"/>
                <a:cs typeface="Times New Roman" panose="02020603050405020304" pitchFamily="18" charset="0"/>
              </a:rPr>
              <a:t>Creating vector and converting it into matrix</a:t>
            </a:r>
          </a:p>
          <a:p>
            <a:pPr marL="0" indent="0">
              <a:buNone/>
            </a:pPr>
            <a:r>
              <a:rPr lang="fr-FR" sz="3200" dirty="0">
                <a:latin typeface="Times New Roman" panose="02020603050405020304" pitchFamily="18" charset="0"/>
                <a:cs typeface="Times New Roman" panose="02020603050405020304" pitchFamily="18" charset="0"/>
              </a:rPr>
              <a:t>&gt; </a:t>
            </a:r>
            <a:r>
              <a:rPr lang="fr-FR" sz="3200" dirty="0" err="1">
                <a:latin typeface="Times New Roman" panose="02020603050405020304" pitchFamily="18" charset="0"/>
                <a:cs typeface="Times New Roman" panose="02020603050405020304" pitchFamily="18" charset="0"/>
              </a:rPr>
              <a:t>vec</a:t>
            </a:r>
            <a:r>
              <a:rPr lang="fr-FR" sz="3200" dirty="0">
                <a:latin typeface="Times New Roman" panose="02020603050405020304" pitchFamily="18" charset="0"/>
                <a:cs typeface="Times New Roman" panose="02020603050405020304" pitchFamily="18" charset="0"/>
              </a:rPr>
              <a:t>=1:20</a:t>
            </a:r>
          </a:p>
          <a:p>
            <a:pPr marL="0" indent="0">
              <a:buNone/>
            </a:pPr>
            <a:r>
              <a:rPr lang="fr-FR" sz="3200" dirty="0">
                <a:latin typeface="Times New Roman" panose="02020603050405020304" pitchFamily="18" charset="0"/>
                <a:cs typeface="Times New Roman" panose="02020603050405020304" pitchFamily="18" charset="0"/>
              </a:rPr>
              <a:t>&gt; </a:t>
            </a:r>
            <a:r>
              <a:rPr lang="fr-FR" sz="3200" dirty="0" err="1">
                <a:latin typeface="Times New Roman" panose="02020603050405020304" pitchFamily="18" charset="0"/>
                <a:cs typeface="Times New Roman" panose="02020603050405020304" pitchFamily="18" charset="0"/>
              </a:rPr>
              <a:t>dim</a:t>
            </a:r>
            <a:r>
              <a:rPr lang="fr-FR" sz="3200" dirty="0">
                <a:latin typeface="Times New Roman" panose="02020603050405020304" pitchFamily="18" charset="0"/>
                <a:cs typeface="Times New Roman" panose="02020603050405020304" pitchFamily="18" charset="0"/>
              </a:rPr>
              <a:t>(</a:t>
            </a:r>
            <a:r>
              <a:rPr lang="fr-FR" sz="3200" dirty="0" err="1">
                <a:latin typeface="Times New Roman" panose="02020603050405020304" pitchFamily="18" charset="0"/>
                <a:cs typeface="Times New Roman" panose="02020603050405020304" pitchFamily="18" charset="0"/>
              </a:rPr>
              <a:t>vec</a:t>
            </a:r>
            <a:r>
              <a:rPr lang="fr-FR" sz="3200" dirty="0">
                <a:latin typeface="Times New Roman" panose="02020603050405020304" pitchFamily="18" charset="0"/>
                <a:cs typeface="Times New Roman" panose="02020603050405020304" pitchFamily="18" charset="0"/>
              </a:rPr>
              <a:t>)=c(4,5)</a:t>
            </a:r>
          </a:p>
          <a:p>
            <a:pPr marL="0" indent="0">
              <a:buNone/>
            </a:pPr>
            <a:r>
              <a:rPr lang="fr-FR" sz="3200" dirty="0">
                <a:latin typeface="Times New Roman" panose="02020603050405020304" pitchFamily="18" charset="0"/>
                <a:cs typeface="Times New Roman" panose="02020603050405020304" pitchFamily="18" charset="0"/>
              </a:rPr>
              <a:t>&gt; </a:t>
            </a:r>
            <a:r>
              <a:rPr lang="fr-FR" sz="3200" dirty="0" err="1">
                <a:latin typeface="Times New Roman" panose="02020603050405020304" pitchFamily="18" charset="0"/>
                <a:cs typeface="Times New Roman" panose="02020603050405020304" pitchFamily="18" charset="0"/>
              </a:rPr>
              <a:t>vec</a:t>
            </a:r>
            <a:endParaRPr lang="fr-FR" sz="3200" dirty="0">
              <a:latin typeface="Times New Roman" panose="02020603050405020304" pitchFamily="18" charset="0"/>
              <a:cs typeface="Times New Roman" panose="02020603050405020304" pitchFamily="18" charset="0"/>
            </a:endParaRPr>
          </a:p>
          <a:p>
            <a:pPr marL="0" indent="0">
              <a:buNone/>
            </a:pPr>
            <a:r>
              <a:rPr lang="fr-FR" sz="3200" dirty="0">
                <a:latin typeface="Times New Roman" panose="02020603050405020304" pitchFamily="18" charset="0"/>
                <a:cs typeface="Times New Roman" panose="02020603050405020304" pitchFamily="18" charset="0"/>
              </a:rPr>
              <a:t>     [,1] [,2] [,3] [,4] [,5]</a:t>
            </a:r>
          </a:p>
          <a:p>
            <a:pPr marL="0" indent="0">
              <a:buNone/>
            </a:pPr>
            <a:r>
              <a:rPr lang="fr-FR" sz="3200" dirty="0">
                <a:latin typeface="Times New Roman" panose="02020603050405020304" pitchFamily="18" charset="0"/>
                <a:cs typeface="Times New Roman" panose="02020603050405020304" pitchFamily="18" charset="0"/>
              </a:rPr>
              <a:t>[1,]    1    5    9   13   17</a:t>
            </a:r>
          </a:p>
          <a:p>
            <a:pPr marL="0" indent="0">
              <a:buNone/>
            </a:pPr>
            <a:r>
              <a:rPr lang="fr-FR" sz="3200" dirty="0">
                <a:latin typeface="Times New Roman" panose="02020603050405020304" pitchFamily="18" charset="0"/>
                <a:cs typeface="Times New Roman" panose="02020603050405020304" pitchFamily="18" charset="0"/>
              </a:rPr>
              <a:t>[2,]    2    6   10   14   18</a:t>
            </a:r>
          </a:p>
          <a:p>
            <a:pPr marL="0" indent="0">
              <a:buNone/>
            </a:pPr>
            <a:r>
              <a:rPr lang="fr-FR" sz="3200" dirty="0">
                <a:latin typeface="Times New Roman" panose="02020603050405020304" pitchFamily="18" charset="0"/>
                <a:cs typeface="Times New Roman" panose="02020603050405020304" pitchFamily="18" charset="0"/>
              </a:rPr>
              <a:t>[3,]    3    7   11   15   19</a:t>
            </a:r>
          </a:p>
          <a:p>
            <a:pPr marL="0" indent="0">
              <a:buNone/>
            </a:pPr>
            <a:r>
              <a:rPr lang="fr-FR" sz="3200" dirty="0">
                <a:latin typeface="Times New Roman" panose="02020603050405020304" pitchFamily="18" charset="0"/>
                <a:cs typeface="Times New Roman" panose="02020603050405020304" pitchFamily="18" charset="0"/>
              </a:rPr>
              <a:t>[4,]    4    8   12   16   20</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endParaRPr lang="en-US"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54041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07" y="624110"/>
            <a:ext cx="7438194" cy="528798"/>
          </a:xfrm>
        </p:spPr>
        <p:txBody>
          <a:bodyPr>
            <a:normAutofit fontScale="90000"/>
          </a:bodyPr>
          <a:lstStyle/>
          <a:p>
            <a:r>
              <a:rPr lang="en-US" sz="3200" b="1" dirty="0" smtClean="0">
                <a:latin typeface="Times New Roman" panose="02020603050405020304" pitchFamily="18" charset="0"/>
                <a:cs typeface="Times New Roman" panose="02020603050405020304" pitchFamily="18" charset="0"/>
              </a:rPr>
              <a:t>Accessing Matrix and </a:t>
            </a:r>
            <a:r>
              <a:rPr lang="en-US" sz="3200" b="1" dirty="0" err="1" smtClean="0">
                <a:latin typeface="Times New Roman" panose="02020603050405020304" pitchFamily="18" charset="0"/>
                <a:cs typeface="Times New Roman" panose="02020603050405020304" pitchFamily="18" charset="0"/>
              </a:rPr>
              <a:t>subsetting</a:t>
            </a:r>
            <a:r>
              <a:rPr lang="en-US" sz="3200" b="1" dirty="0" smtClean="0">
                <a:latin typeface="Times New Roman" panose="02020603050405020304" pitchFamily="18" charset="0"/>
                <a:cs typeface="Times New Roman" panose="02020603050405020304" pitchFamily="18" charset="0"/>
              </a:rPr>
              <a:t> the data</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8491" y="1433015"/>
            <a:ext cx="8165910" cy="5322627"/>
          </a:xfrm>
        </p:spPr>
        <p:txBody>
          <a:bodyPr>
            <a:normAutofit/>
          </a:bodyPr>
          <a:lstStyle/>
          <a:p>
            <a:pPr marL="0" indent="0">
              <a:buNone/>
            </a:pPr>
            <a:r>
              <a:rPr lang="en-US" sz="3200" dirty="0" smtClean="0">
                <a:latin typeface="Times New Roman" panose="02020603050405020304" pitchFamily="18" charset="0"/>
                <a:cs typeface="Times New Roman" panose="02020603050405020304" pitchFamily="18" charset="0"/>
              </a:rPr>
              <a:t>Accessing elements of matrix</a:t>
            </a:r>
          </a:p>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vec</a:t>
            </a:r>
            <a:r>
              <a:rPr lang="en-IN" sz="3200" dirty="0">
                <a:latin typeface="Times New Roman" panose="02020603050405020304" pitchFamily="18" charset="0"/>
                <a:cs typeface="Times New Roman" panose="02020603050405020304" pitchFamily="18" charset="0"/>
              </a:rPr>
              <a:t>[2,4</a:t>
            </a:r>
            <a:r>
              <a:rPr lang="en-IN" sz="3200" dirty="0" smtClean="0">
                <a:latin typeface="Times New Roman" panose="02020603050405020304" pitchFamily="18" charset="0"/>
                <a:cs typeface="Times New Roman" panose="02020603050405020304" pitchFamily="18" charset="0"/>
              </a:rPr>
              <a:t>]    # display 2</a:t>
            </a:r>
            <a:r>
              <a:rPr lang="en-IN" sz="3200" baseline="30000" dirty="0" smtClean="0">
                <a:latin typeface="Times New Roman" panose="02020603050405020304" pitchFamily="18" charset="0"/>
                <a:cs typeface="Times New Roman" panose="02020603050405020304" pitchFamily="18" charset="0"/>
              </a:rPr>
              <a:t>nd</a:t>
            </a:r>
            <a:r>
              <a:rPr lang="en-IN" sz="3200" dirty="0" smtClean="0">
                <a:latin typeface="Times New Roman" panose="02020603050405020304" pitchFamily="18" charset="0"/>
                <a:cs typeface="Times New Roman" panose="02020603050405020304" pitchFamily="18" charset="0"/>
              </a:rPr>
              <a:t> row , 4</a:t>
            </a:r>
            <a:r>
              <a:rPr lang="en-IN" sz="3200" baseline="30000" dirty="0" smtClean="0">
                <a:latin typeface="Times New Roman" panose="02020603050405020304" pitchFamily="18" charset="0"/>
                <a:cs typeface="Times New Roman" panose="02020603050405020304" pitchFamily="18" charset="0"/>
              </a:rPr>
              <a:t>th</a:t>
            </a:r>
            <a:r>
              <a:rPr lang="en-IN" sz="3200" dirty="0" smtClean="0">
                <a:latin typeface="Times New Roman" panose="02020603050405020304" pitchFamily="18" charset="0"/>
                <a:cs typeface="Times New Roman" panose="02020603050405020304" pitchFamily="18" charset="0"/>
              </a:rPr>
              <a:t> column element of matrix</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[1] </a:t>
            </a:r>
            <a:r>
              <a:rPr lang="en-IN" sz="3200" dirty="0" smtClean="0">
                <a:latin typeface="Times New Roman" panose="02020603050405020304" pitchFamily="18" charset="0"/>
                <a:cs typeface="Times New Roman" panose="02020603050405020304" pitchFamily="18" charset="0"/>
              </a:rPr>
              <a:t>14</a:t>
            </a:r>
          </a:p>
          <a:p>
            <a:pPr marL="0" indent="0">
              <a:buNone/>
            </a:pPr>
            <a:r>
              <a:rPr lang="fr-FR" sz="3200" dirty="0">
                <a:latin typeface="Times New Roman" panose="02020603050405020304" pitchFamily="18" charset="0"/>
                <a:cs typeface="Times New Roman" panose="02020603050405020304" pitchFamily="18" charset="0"/>
              </a:rPr>
              <a:t>&gt; </a:t>
            </a:r>
            <a:r>
              <a:rPr lang="fr-FR" sz="3200" dirty="0" err="1">
                <a:latin typeface="Times New Roman" panose="02020603050405020304" pitchFamily="18" charset="0"/>
                <a:cs typeface="Times New Roman" panose="02020603050405020304" pitchFamily="18" charset="0"/>
              </a:rPr>
              <a:t>vec</a:t>
            </a:r>
            <a:r>
              <a:rPr lang="fr-FR" sz="3200" dirty="0">
                <a:latin typeface="Times New Roman" panose="02020603050405020304" pitchFamily="18" charset="0"/>
                <a:cs typeface="Times New Roman" panose="02020603050405020304" pitchFamily="18" charset="0"/>
              </a:rPr>
              <a:t>[2</a:t>
            </a:r>
            <a:r>
              <a:rPr lang="fr-FR" sz="3200" dirty="0" smtClean="0">
                <a:latin typeface="Times New Roman" panose="02020603050405020304" pitchFamily="18" charset="0"/>
                <a:cs typeface="Times New Roman" panose="02020603050405020304" pitchFamily="18" charset="0"/>
              </a:rPr>
              <a:t>,]     # display 2</a:t>
            </a:r>
            <a:r>
              <a:rPr lang="fr-FR" sz="3200" baseline="30000" dirty="0" smtClean="0">
                <a:latin typeface="Times New Roman" panose="02020603050405020304" pitchFamily="18" charset="0"/>
                <a:cs typeface="Times New Roman" panose="02020603050405020304" pitchFamily="18" charset="0"/>
              </a:rPr>
              <a:t>nd</a:t>
            </a:r>
            <a:r>
              <a:rPr lang="fr-FR" sz="3200" dirty="0" smtClean="0">
                <a:latin typeface="Times New Roman" panose="02020603050405020304" pitchFamily="18" charset="0"/>
                <a:cs typeface="Times New Roman" panose="02020603050405020304" pitchFamily="18" charset="0"/>
              </a:rPr>
              <a:t> </a:t>
            </a:r>
            <a:r>
              <a:rPr lang="fr-FR" sz="3200" dirty="0" err="1" smtClean="0">
                <a:latin typeface="Times New Roman" panose="02020603050405020304" pitchFamily="18" charset="0"/>
                <a:cs typeface="Times New Roman" panose="02020603050405020304" pitchFamily="18" charset="0"/>
              </a:rPr>
              <a:t>row</a:t>
            </a:r>
            <a:endParaRPr lang="fr-FR" sz="3200" dirty="0">
              <a:latin typeface="Times New Roman" panose="02020603050405020304" pitchFamily="18" charset="0"/>
              <a:cs typeface="Times New Roman" panose="02020603050405020304" pitchFamily="18" charset="0"/>
            </a:endParaRPr>
          </a:p>
          <a:p>
            <a:pPr marL="0" indent="0">
              <a:buNone/>
            </a:pPr>
            <a:r>
              <a:rPr lang="fr-FR" sz="3200" dirty="0">
                <a:latin typeface="Times New Roman" panose="02020603050405020304" pitchFamily="18" charset="0"/>
                <a:cs typeface="Times New Roman" panose="02020603050405020304" pitchFamily="18" charset="0"/>
              </a:rPr>
              <a:t>[1]  2  6 10 14 </a:t>
            </a:r>
            <a:r>
              <a:rPr lang="fr-FR" sz="3200" dirty="0" smtClean="0">
                <a:latin typeface="Times New Roman" panose="02020603050405020304" pitchFamily="18" charset="0"/>
                <a:cs typeface="Times New Roman" panose="02020603050405020304" pitchFamily="18" charset="0"/>
              </a:rPr>
              <a:t>18</a:t>
            </a:r>
          </a:p>
          <a:p>
            <a:pPr marL="0" indent="0">
              <a:buNone/>
            </a:pPr>
            <a:r>
              <a:rPr lang="fr-FR" sz="3200" dirty="0">
                <a:latin typeface="Times New Roman" panose="02020603050405020304" pitchFamily="18" charset="0"/>
                <a:cs typeface="Times New Roman" panose="02020603050405020304" pitchFamily="18" charset="0"/>
              </a:rPr>
              <a:t>&gt; </a:t>
            </a:r>
            <a:r>
              <a:rPr lang="fr-FR" sz="3200" dirty="0" err="1">
                <a:latin typeface="Times New Roman" panose="02020603050405020304" pitchFamily="18" charset="0"/>
                <a:cs typeface="Times New Roman" panose="02020603050405020304" pitchFamily="18" charset="0"/>
              </a:rPr>
              <a:t>vec</a:t>
            </a:r>
            <a:r>
              <a:rPr lang="fr-FR" sz="3200" dirty="0">
                <a:latin typeface="Times New Roman" panose="02020603050405020304" pitchFamily="18" charset="0"/>
                <a:cs typeface="Times New Roman" panose="02020603050405020304" pitchFamily="18" charset="0"/>
              </a:rPr>
              <a:t>[,3</a:t>
            </a:r>
            <a:r>
              <a:rPr lang="fr-FR" sz="3200" dirty="0" smtClean="0">
                <a:latin typeface="Times New Roman" panose="02020603050405020304" pitchFamily="18" charset="0"/>
                <a:cs typeface="Times New Roman" panose="02020603050405020304" pitchFamily="18" charset="0"/>
              </a:rPr>
              <a:t>]        # display the 3rd </a:t>
            </a:r>
            <a:r>
              <a:rPr lang="fr-FR" sz="3200" dirty="0" err="1" smtClean="0">
                <a:latin typeface="Times New Roman" panose="02020603050405020304" pitchFamily="18" charset="0"/>
                <a:cs typeface="Times New Roman" panose="02020603050405020304" pitchFamily="18" charset="0"/>
              </a:rPr>
              <a:t>column</a:t>
            </a:r>
            <a:endParaRPr lang="fr-FR" sz="3200" dirty="0">
              <a:latin typeface="Times New Roman" panose="02020603050405020304" pitchFamily="18" charset="0"/>
              <a:cs typeface="Times New Roman" panose="02020603050405020304" pitchFamily="18" charset="0"/>
            </a:endParaRPr>
          </a:p>
          <a:p>
            <a:pPr marL="0" indent="0">
              <a:buNone/>
            </a:pPr>
            <a:r>
              <a:rPr lang="fr-FR" sz="3200" dirty="0">
                <a:latin typeface="Times New Roman" panose="02020603050405020304" pitchFamily="18" charset="0"/>
                <a:cs typeface="Times New Roman" panose="02020603050405020304" pitchFamily="18" charset="0"/>
              </a:rPr>
              <a:t>[1]  9 10 11 12</a:t>
            </a:r>
          </a:p>
          <a:p>
            <a:pPr marL="0" indent="0">
              <a:buNone/>
            </a:pPr>
            <a:endParaRPr lang="fr-FR" dirty="0"/>
          </a:p>
          <a:p>
            <a:pPr marL="0" indent="0">
              <a:buNone/>
            </a:pPr>
            <a:endParaRPr lang="en-IN" dirty="0"/>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117</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0308022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7797" y="787783"/>
            <a:ext cx="7906603" cy="6868611"/>
          </a:xfrm>
        </p:spPr>
        <p:txBody>
          <a:bodyPr>
            <a:noAutofit/>
          </a:bodyPr>
          <a:lstStyle/>
          <a:p>
            <a:pPr marL="0" indent="0">
              <a:buNone/>
            </a:pPr>
            <a:r>
              <a:rPr lang="fr-FR" sz="3200" dirty="0">
                <a:latin typeface="Times New Roman" panose="02020603050405020304" pitchFamily="18" charset="0"/>
                <a:cs typeface="Times New Roman" panose="02020603050405020304" pitchFamily="18" charset="0"/>
              </a:rPr>
              <a:t>&gt; </a:t>
            </a:r>
            <a:r>
              <a:rPr lang="fr-FR" sz="3200" dirty="0" err="1" smtClean="0">
                <a:latin typeface="Times New Roman" panose="02020603050405020304" pitchFamily="18" charset="0"/>
                <a:cs typeface="Times New Roman" panose="02020603050405020304" pitchFamily="18" charset="0"/>
              </a:rPr>
              <a:t>vec</a:t>
            </a:r>
            <a:r>
              <a:rPr lang="fr-FR" sz="3200" dirty="0">
                <a:latin typeface="Times New Roman" panose="02020603050405020304" pitchFamily="18" charset="0"/>
                <a:cs typeface="Times New Roman" panose="02020603050405020304" pitchFamily="18" charset="0"/>
              </a:rPr>
              <a:t>[,1:3</a:t>
            </a:r>
            <a:r>
              <a:rPr lang="fr-FR" sz="3200" dirty="0" smtClean="0">
                <a:latin typeface="Times New Roman" panose="02020603050405020304" pitchFamily="18" charset="0"/>
                <a:cs typeface="Times New Roman" panose="02020603050405020304" pitchFamily="18" charset="0"/>
              </a:rPr>
              <a:t>] # </a:t>
            </a:r>
            <a:r>
              <a:rPr lang="fr-FR" sz="3200" dirty="0" err="1" smtClean="0">
                <a:latin typeface="Times New Roman" panose="02020603050405020304" pitchFamily="18" charset="0"/>
                <a:cs typeface="Times New Roman" panose="02020603050405020304" pitchFamily="18" charset="0"/>
              </a:rPr>
              <a:t>displaying</a:t>
            </a:r>
            <a:r>
              <a:rPr lang="fr-FR" sz="3200" dirty="0" smtClean="0">
                <a:latin typeface="Times New Roman" panose="02020603050405020304" pitchFamily="18" charset="0"/>
                <a:cs typeface="Times New Roman" panose="02020603050405020304" pitchFamily="18" charset="0"/>
              </a:rPr>
              <a:t> first, second and </a:t>
            </a:r>
            <a:r>
              <a:rPr lang="fr-FR" sz="3200" dirty="0" err="1" smtClean="0">
                <a:latin typeface="Times New Roman" panose="02020603050405020304" pitchFamily="18" charset="0"/>
                <a:cs typeface="Times New Roman" panose="02020603050405020304" pitchFamily="18" charset="0"/>
              </a:rPr>
              <a:t>third</a:t>
            </a:r>
            <a:r>
              <a:rPr lang="fr-FR" sz="3200" dirty="0" smtClean="0">
                <a:latin typeface="Times New Roman" panose="02020603050405020304" pitchFamily="18" charset="0"/>
                <a:cs typeface="Times New Roman" panose="02020603050405020304" pitchFamily="18" charset="0"/>
              </a:rPr>
              <a:t> col.</a:t>
            </a:r>
            <a:endParaRPr lang="fr-FR" sz="3200" dirty="0">
              <a:latin typeface="Times New Roman" panose="02020603050405020304" pitchFamily="18" charset="0"/>
              <a:cs typeface="Times New Roman" panose="02020603050405020304" pitchFamily="18" charset="0"/>
            </a:endParaRPr>
          </a:p>
          <a:p>
            <a:pPr marL="0" indent="0">
              <a:spcBef>
                <a:spcPts val="0"/>
              </a:spcBef>
              <a:buNone/>
            </a:pPr>
            <a:r>
              <a:rPr lang="fr-FR" sz="2800" dirty="0">
                <a:latin typeface="Times New Roman" panose="02020603050405020304" pitchFamily="18" charset="0"/>
                <a:cs typeface="Times New Roman" panose="02020603050405020304" pitchFamily="18" charset="0"/>
              </a:rPr>
              <a:t>     [,1] [,2] [,3]</a:t>
            </a:r>
          </a:p>
          <a:p>
            <a:pPr marL="0" indent="0">
              <a:spcBef>
                <a:spcPts val="0"/>
              </a:spcBef>
              <a:buNone/>
            </a:pPr>
            <a:r>
              <a:rPr lang="fr-FR" sz="2800" dirty="0">
                <a:latin typeface="Times New Roman" panose="02020603050405020304" pitchFamily="18" charset="0"/>
                <a:cs typeface="Times New Roman" panose="02020603050405020304" pitchFamily="18" charset="0"/>
              </a:rPr>
              <a:t>[1,]    1    5    9</a:t>
            </a:r>
          </a:p>
          <a:p>
            <a:pPr marL="0" indent="0">
              <a:spcBef>
                <a:spcPts val="0"/>
              </a:spcBef>
              <a:buNone/>
            </a:pPr>
            <a:r>
              <a:rPr lang="fr-FR" sz="2800" dirty="0">
                <a:latin typeface="Times New Roman" panose="02020603050405020304" pitchFamily="18" charset="0"/>
                <a:cs typeface="Times New Roman" panose="02020603050405020304" pitchFamily="18" charset="0"/>
              </a:rPr>
              <a:t>[2,]    2    6   10</a:t>
            </a:r>
          </a:p>
          <a:p>
            <a:pPr marL="0" indent="0">
              <a:spcBef>
                <a:spcPts val="0"/>
              </a:spcBef>
              <a:buNone/>
            </a:pPr>
            <a:r>
              <a:rPr lang="fr-FR" sz="2800" dirty="0">
                <a:latin typeface="Times New Roman" panose="02020603050405020304" pitchFamily="18" charset="0"/>
                <a:cs typeface="Times New Roman" panose="02020603050405020304" pitchFamily="18" charset="0"/>
              </a:rPr>
              <a:t>[3,]    3    7   11</a:t>
            </a:r>
          </a:p>
          <a:p>
            <a:pPr marL="0" indent="0">
              <a:spcBef>
                <a:spcPts val="0"/>
              </a:spcBef>
              <a:buNone/>
            </a:pPr>
            <a:r>
              <a:rPr lang="fr-FR" sz="2800" dirty="0">
                <a:latin typeface="Times New Roman" panose="02020603050405020304" pitchFamily="18" charset="0"/>
                <a:cs typeface="Times New Roman" panose="02020603050405020304" pitchFamily="18" charset="0"/>
              </a:rPr>
              <a:t>[4,]    4    8   12</a:t>
            </a:r>
          </a:p>
          <a:p>
            <a:pPr marL="0" indent="0">
              <a:spcBef>
                <a:spcPts val="0"/>
              </a:spcBef>
              <a:buNone/>
            </a:pPr>
            <a:endParaRPr lang="fr-FR" sz="2800" dirty="0" smtClean="0">
              <a:latin typeface="Times New Roman" panose="02020603050405020304" pitchFamily="18" charset="0"/>
              <a:cs typeface="Times New Roman" panose="02020603050405020304" pitchFamily="18" charset="0"/>
            </a:endParaRPr>
          </a:p>
          <a:p>
            <a:pPr marL="0" indent="0">
              <a:spcBef>
                <a:spcPts val="0"/>
              </a:spcBef>
              <a:buNone/>
            </a:pPr>
            <a:r>
              <a:rPr lang="fr-FR" sz="2800" dirty="0" smtClean="0">
                <a:latin typeface="Times New Roman" panose="02020603050405020304" pitchFamily="18" charset="0"/>
                <a:cs typeface="Times New Roman" panose="02020603050405020304" pitchFamily="18" charset="0"/>
              </a:rPr>
              <a:t>&gt; </a:t>
            </a:r>
            <a:r>
              <a:rPr lang="fr-FR" sz="2800" dirty="0" err="1">
                <a:latin typeface="Times New Roman" panose="02020603050405020304" pitchFamily="18" charset="0"/>
                <a:cs typeface="Times New Roman" panose="02020603050405020304" pitchFamily="18" charset="0"/>
              </a:rPr>
              <a:t>vec</a:t>
            </a:r>
            <a:r>
              <a:rPr lang="fr-FR" sz="2800" dirty="0">
                <a:latin typeface="Times New Roman" panose="02020603050405020304" pitchFamily="18" charset="0"/>
                <a:cs typeface="Times New Roman" panose="02020603050405020304" pitchFamily="18" charset="0"/>
              </a:rPr>
              <a:t>[,1:4]</a:t>
            </a:r>
          </a:p>
          <a:p>
            <a:pPr marL="0" indent="0">
              <a:spcBef>
                <a:spcPts val="0"/>
              </a:spcBef>
              <a:buNone/>
            </a:pPr>
            <a:r>
              <a:rPr lang="fr-FR" sz="2800" dirty="0">
                <a:latin typeface="Times New Roman" panose="02020603050405020304" pitchFamily="18" charset="0"/>
                <a:cs typeface="Times New Roman" panose="02020603050405020304" pitchFamily="18" charset="0"/>
              </a:rPr>
              <a:t>     [,1] [,2] [,3] [,4]</a:t>
            </a:r>
          </a:p>
          <a:p>
            <a:pPr marL="0" indent="0">
              <a:spcBef>
                <a:spcPts val="0"/>
              </a:spcBef>
              <a:buNone/>
            </a:pPr>
            <a:r>
              <a:rPr lang="fr-FR" sz="2800" dirty="0">
                <a:latin typeface="Times New Roman" panose="02020603050405020304" pitchFamily="18" charset="0"/>
                <a:cs typeface="Times New Roman" panose="02020603050405020304" pitchFamily="18" charset="0"/>
              </a:rPr>
              <a:t>[1,]    1    5    9   13</a:t>
            </a:r>
          </a:p>
          <a:p>
            <a:pPr marL="0" indent="0">
              <a:spcBef>
                <a:spcPts val="0"/>
              </a:spcBef>
              <a:buNone/>
            </a:pPr>
            <a:r>
              <a:rPr lang="fr-FR" sz="2800" dirty="0">
                <a:latin typeface="Times New Roman" panose="02020603050405020304" pitchFamily="18" charset="0"/>
                <a:cs typeface="Times New Roman" panose="02020603050405020304" pitchFamily="18" charset="0"/>
              </a:rPr>
              <a:t>[2,]    2    6   10   14</a:t>
            </a:r>
          </a:p>
          <a:p>
            <a:pPr marL="0" indent="0">
              <a:spcBef>
                <a:spcPts val="0"/>
              </a:spcBef>
              <a:buNone/>
            </a:pPr>
            <a:r>
              <a:rPr lang="fr-FR" sz="2800" dirty="0">
                <a:latin typeface="Times New Roman" panose="02020603050405020304" pitchFamily="18" charset="0"/>
                <a:cs typeface="Times New Roman" panose="02020603050405020304" pitchFamily="18" charset="0"/>
              </a:rPr>
              <a:t>[3,]    3    7   11   15</a:t>
            </a:r>
          </a:p>
          <a:p>
            <a:pPr marL="0" indent="0">
              <a:spcBef>
                <a:spcPts val="0"/>
              </a:spcBef>
              <a:buNone/>
            </a:pPr>
            <a:r>
              <a:rPr lang="fr-FR" sz="2800" dirty="0">
                <a:latin typeface="Times New Roman" panose="02020603050405020304" pitchFamily="18" charset="0"/>
                <a:cs typeface="Times New Roman" panose="02020603050405020304" pitchFamily="18" charset="0"/>
              </a:rPr>
              <a:t>[4,]    4    8   12   </a:t>
            </a:r>
            <a:r>
              <a:rPr lang="fr-FR" sz="2800" dirty="0" smtClean="0">
                <a:latin typeface="Times New Roman" panose="02020603050405020304" pitchFamily="18" charset="0"/>
                <a:cs typeface="Times New Roman" panose="02020603050405020304" pitchFamily="18" charset="0"/>
              </a:rPr>
              <a:t>16</a:t>
            </a:r>
            <a:endParaRPr lang="fr-FR"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endParaRPr lang="en-US"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445415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341194" y="1152907"/>
            <a:ext cx="8557146" cy="5548143"/>
          </a:xfrm>
        </p:spPr>
        <p:txBody>
          <a:bodyPr>
            <a:normAutofit lnSpcReduction="10000"/>
          </a:bodyPr>
          <a:lstStyle/>
          <a:p>
            <a:pPr marL="0" indent="0">
              <a:buNone/>
            </a:pPr>
            <a:endParaRPr lang="fr-FR" sz="3200" dirty="0" smtClean="0">
              <a:latin typeface="Times New Roman" panose="02020603050405020304" pitchFamily="18" charset="0"/>
              <a:cs typeface="Times New Roman" panose="02020603050405020304" pitchFamily="18" charset="0"/>
            </a:endParaRPr>
          </a:p>
          <a:p>
            <a:pPr marL="0" indent="0">
              <a:buNone/>
            </a:pPr>
            <a:r>
              <a:rPr lang="fr-FR" sz="3200" dirty="0" smtClean="0">
                <a:latin typeface="Times New Roman" panose="02020603050405020304" pitchFamily="18" charset="0"/>
                <a:cs typeface="Times New Roman" panose="02020603050405020304" pitchFamily="18" charset="0"/>
              </a:rPr>
              <a:t>&gt; </a:t>
            </a:r>
            <a:r>
              <a:rPr lang="fr-FR" sz="3200" dirty="0" err="1">
                <a:latin typeface="Times New Roman" panose="02020603050405020304" pitchFamily="18" charset="0"/>
                <a:cs typeface="Times New Roman" panose="02020603050405020304" pitchFamily="18" charset="0"/>
              </a:rPr>
              <a:t>vec</a:t>
            </a:r>
            <a:r>
              <a:rPr lang="fr-FR" sz="3200" dirty="0">
                <a:latin typeface="Times New Roman" panose="02020603050405020304" pitchFamily="18" charset="0"/>
                <a:cs typeface="Times New Roman" panose="02020603050405020304" pitchFamily="18" charset="0"/>
              </a:rPr>
              <a:t>[1:3,]</a:t>
            </a:r>
          </a:p>
          <a:p>
            <a:pPr marL="0" indent="0">
              <a:buNone/>
            </a:pPr>
            <a:r>
              <a:rPr lang="fr-FR" sz="3200" dirty="0">
                <a:latin typeface="Times New Roman" panose="02020603050405020304" pitchFamily="18" charset="0"/>
                <a:cs typeface="Times New Roman" panose="02020603050405020304" pitchFamily="18" charset="0"/>
              </a:rPr>
              <a:t>     [,1] [,2] [,3] [,4] [,5]</a:t>
            </a:r>
          </a:p>
          <a:p>
            <a:pPr marL="0" indent="0">
              <a:buNone/>
            </a:pPr>
            <a:r>
              <a:rPr lang="fr-FR" sz="3200" dirty="0">
                <a:latin typeface="Times New Roman" panose="02020603050405020304" pitchFamily="18" charset="0"/>
                <a:cs typeface="Times New Roman" panose="02020603050405020304" pitchFamily="18" charset="0"/>
              </a:rPr>
              <a:t>[1,]    1    5    9   13   17</a:t>
            </a:r>
          </a:p>
          <a:p>
            <a:pPr marL="0" indent="0">
              <a:buNone/>
            </a:pPr>
            <a:r>
              <a:rPr lang="fr-FR" sz="3200" dirty="0">
                <a:latin typeface="Times New Roman" panose="02020603050405020304" pitchFamily="18" charset="0"/>
                <a:cs typeface="Times New Roman" panose="02020603050405020304" pitchFamily="18" charset="0"/>
              </a:rPr>
              <a:t>[2,]    2    6   10   14   18</a:t>
            </a:r>
          </a:p>
          <a:p>
            <a:pPr marL="0" indent="0">
              <a:buNone/>
            </a:pPr>
            <a:r>
              <a:rPr lang="fr-FR" sz="3200" dirty="0">
                <a:latin typeface="Times New Roman" panose="02020603050405020304" pitchFamily="18" charset="0"/>
                <a:cs typeface="Times New Roman" panose="02020603050405020304" pitchFamily="18" charset="0"/>
              </a:rPr>
              <a:t>[3,]    3    7   11   15   </a:t>
            </a:r>
            <a:r>
              <a:rPr lang="fr-FR" sz="3200" dirty="0" smtClean="0">
                <a:latin typeface="Times New Roman" panose="02020603050405020304" pitchFamily="18" charset="0"/>
                <a:cs typeface="Times New Roman" panose="02020603050405020304" pitchFamily="18" charset="0"/>
              </a:rPr>
              <a:t>19</a:t>
            </a:r>
          </a:p>
          <a:p>
            <a:pPr marL="0" indent="0">
              <a:buNone/>
            </a:pPr>
            <a:endParaRPr lang="fr-FR" sz="3200" dirty="0" smtClean="0">
              <a:latin typeface="Times New Roman" panose="02020603050405020304" pitchFamily="18" charset="0"/>
              <a:cs typeface="Times New Roman" panose="02020603050405020304" pitchFamily="18" charset="0"/>
            </a:endParaRPr>
          </a:p>
          <a:p>
            <a:pPr marL="0" indent="0">
              <a:buNone/>
            </a:pPr>
            <a:r>
              <a:rPr lang="fr-FR" sz="3200" dirty="0" smtClean="0">
                <a:latin typeface="Times New Roman" panose="02020603050405020304" pitchFamily="18" charset="0"/>
                <a:cs typeface="Times New Roman" panose="02020603050405020304" pitchFamily="18" charset="0"/>
              </a:rPr>
              <a:t>&gt;</a:t>
            </a:r>
            <a:r>
              <a:rPr lang="fr-FR" sz="3200" dirty="0" err="1" smtClean="0">
                <a:latin typeface="Times New Roman" panose="02020603050405020304" pitchFamily="18" charset="0"/>
                <a:cs typeface="Times New Roman" panose="02020603050405020304" pitchFamily="18" charset="0"/>
              </a:rPr>
              <a:t>vec</a:t>
            </a:r>
            <a:r>
              <a:rPr lang="fr-FR" sz="3200" dirty="0" smtClean="0">
                <a:latin typeface="Times New Roman" panose="02020603050405020304" pitchFamily="18" charset="0"/>
                <a:cs typeface="Times New Roman" panose="02020603050405020304" pitchFamily="18" charset="0"/>
              </a:rPr>
              <a:t>[1,3]=55 # replaces the values of the first </a:t>
            </a:r>
            <a:r>
              <a:rPr lang="fr-FR" sz="3200" dirty="0" err="1" smtClean="0">
                <a:latin typeface="Times New Roman" panose="02020603050405020304" pitchFamily="18" charset="0"/>
                <a:cs typeface="Times New Roman" panose="02020603050405020304" pitchFamily="18" charset="0"/>
              </a:rPr>
              <a:t>row</a:t>
            </a:r>
            <a:r>
              <a:rPr lang="fr-FR" sz="3200" dirty="0" smtClean="0">
                <a:latin typeface="Times New Roman" panose="02020603050405020304" pitchFamily="18" charset="0"/>
                <a:cs typeface="Times New Roman" panose="02020603050405020304" pitchFamily="18" charset="0"/>
              </a:rPr>
              <a:t> and </a:t>
            </a:r>
            <a:r>
              <a:rPr lang="fr-FR" sz="3200" dirty="0" err="1" smtClean="0">
                <a:latin typeface="Times New Roman" panose="02020603050405020304" pitchFamily="18" charset="0"/>
                <a:cs typeface="Times New Roman" panose="02020603050405020304" pitchFamily="18" charset="0"/>
              </a:rPr>
              <a:t>third</a:t>
            </a:r>
            <a:r>
              <a:rPr lang="fr-FR" sz="3200" dirty="0" smtClean="0">
                <a:latin typeface="Times New Roman" panose="02020603050405020304" pitchFamily="18" charset="0"/>
                <a:cs typeface="Times New Roman" panose="02020603050405020304" pitchFamily="18" charset="0"/>
              </a:rPr>
              <a:t> col</a:t>
            </a:r>
          </a:p>
          <a:p>
            <a:pPr marL="0" indent="0">
              <a:buNone/>
            </a:pPr>
            <a:r>
              <a:rPr lang="fr-FR" sz="3200" dirty="0" smtClean="0">
                <a:latin typeface="Times New Roman" panose="02020603050405020304" pitchFamily="18" charset="0"/>
                <a:cs typeface="Times New Roman" panose="02020603050405020304" pitchFamily="18" charset="0"/>
              </a:rPr>
              <a:t>&gt;</a:t>
            </a:r>
            <a:r>
              <a:rPr lang="fr-FR" sz="3200" dirty="0" err="1" smtClean="0">
                <a:latin typeface="Times New Roman" panose="02020603050405020304" pitchFamily="18" charset="0"/>
                <a:cs typeface="Times New Roman" panose="02020603050405020304" pitchFamily="18" charset="0"/>
              </a:rPr>
              <a:t>vec</a:t>
            </a:r>
            <a:endParaRPr lang="fr-FR" sz="3200" dirty="0">
              <a:latin typeface="Times New Roman" panose="02020603050405020304" pitchFamily="18" charset="0"/>
              <a:cs typeface="Times New Roman" panose="02020603050405020304" pitchFamily="18" charset="0"/>
            </a:endParaRPr>
          </a:p>
          <a:p>
            <a:pPr marL="0" indent="0">
              <a:buNone/>
            </a:pPr>
            <a:endParaRPr lang="fr-FR"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119</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288231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F3CFA91-5500-4A45-BE74-4E8A79590C92}"/>
              </a:ext>
            </a:extLst>
          </p:cNvPr>
          <p:cNvPicPr>
            <a:picLocks noChangeAspect="1"/>
          </p:cNvPicPr>
          <p:nvPr/>
        </p:nvPicPr>
        <p:blipFill>
          <a:blip r:embed="rId4"/>
          <a:stretch>
            <a:fillRect/>
          </a:stretch>
        </p:blipFill>
        <p:spPr>
          <a:xfrm>
            <a:off x="315532" y="910330"/>
            <a:ext cx="8274676" cy="5208178"/>
          </a:xfrm>
          <a:prstGeom prst="rect">
            <a:avLst/>
          </a:prstGeom>
        </p:spPr>
      </p:pic>
    </p:spTree>
    <p:extLst>
      <p:ext uri="{BB962C8B-B14F-4D97-AF65-F5344CB8AC3E}">
        <p14:creationId xmlns:p14="http://schemas.microsoft.com/office/powerpoint/2010/main" val="13338854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120</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511228" y="2083420"/>
            <a:ext cx="7057727"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&gt;m=matrix(c(3:14),</a:t>
            </a:r>
            <a:r>
              <a:rPr kumimoji="0" lang="en-US" altLang="en-US" sz="3600" b="0" i="0" u="none" strike="noStrike" cap="none" normalizeH="0" baseline="0" dirty="0" err="1" smtClean="0">
                <a:ln>
                  <a:noFill/>
                </a:ln>
                <a:solidFill>
                  <a:srgbClr val="0000FF"/>
                </a:solidFill>
                <a:effectLst/>
                <a:latin typeface="Times New Roman" panose="02020603050405020304" pitchFamily="18" charset="0"/>
                <a:cs typeface="Times New Roman" panose="02020603050405020304" pitchFamily="18" charset="0"/>
              </a:rPr>
              <a:t>nrow</a:t>
            </a:r>
            <a:r>
              <a:rPr kumimoji="0" lang="en-US" altLang="en-US" sz="36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=4,byrow=T)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&gt;m </a:t>
            </a:r>
          </a:p>
          <a:p>
            <a:pPr marL="0" marR="0" lvl="0" indent="0" algn="l" defTabSz="914400" rtl="0" eaLnBrk="0" fontAlgn="base" latinLnBrk="0" hangingPunct="0">
              <a:lnSpc>
                <a:spcPct val="100000"/>
              </a:lnSpc>
              <a:spcBef>
                <a:spcPct val="0"/>
              </a:spcBef>
              <a:spcAft>
                <a:spcPct val="0"/>
              </a:spcAft>
              <a:buClrTx/>
              <a:buSzTx/>
              <a:buNone/>
              <a:tabLst/>
            </a:pPr>
            <a:r>
              <a:rPr lang="en-US" altLang="en-US" sz="3600" dirty="0">
                <a:solidFill>
                  <a:srgbClr val="0000FF"/>
                </a:solidFill>
                <a:latin typeface="Times New Roman" panose="02020603050405020304" pitchFamily="18" charset="0"/>
                <a:cs typeface="Times New Roman" panose="02020603050405020304" pitchFamily="18" charset="0"/>
              </a:rPr>
              <a:t> </a:t>
            </a:r>
            <a:r>
              <a:rPr lang="en-US" altLang="en-US" sz="3600" dirty="0" smtClean="0">
                <a:solidFill>
                  <a:srgbClr val="0000FF"/>
                </a:solidFill>
                <a:latin typeface="Times New Roman" panose="02020603050405020304" pitchFamily="18" charset="0"/>
                <a:cs typeface="Times New Roman" panose="02020603050405020304" pitchFamily="18" charset="0"/>
              </a:rPr>
              <a:t>       </a:t>
            </a:r>
            <a:r>
              <a:rPr kumimoji="0" lang="en-US" altLang="en-US" sz="36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[,2] [,3] </a:t>
            </a:r>
          </a:p>
          <a:p>
            <a:pPr marL="0" marR="0" lvl="0" indent="0" algn="l" defTabSz="914400" rtl="0" eaLnBrk="0" fontAlgn="base" latinLnBrk="0" hangingPunct="0">
              <a:lnSpc>
                <a:spcPct val="100000"/>
              </a:lnSpc>
              <a:spcBef>
                <a:spcPct val="0"/>
              </a:spcBef>
              <a:spcAft>
                <a:spcPct val="0"/>
              </a:spcAft>
              <a:buClrTx/>
              <a:buSzTx/>
              <a:buNone/>
              <a:tabLst/>
            </a:pPr>
            <a:r>
              <a:rPr lang="en-US" altLang="en-US" sz="3600" dirty="0">
                <a:solidFill>
                  <a:srgbClr val="000000"/>
                </a:solidFill>
                <a:latin typeface="Times New Roman" panose="02020603050405020304" pitchFamily="18" charset="0"/>
                <a:cs typeface="Times New Roman" panose="02020603050405020304" pitchFamily="18" charset="0"/>
              </a:rPr>
              <a:t> </a:t>
            </a:r>
            <a:r>
              <a:rPr lang="en-US" altLang="en-US" sz="3600" dirty="0" smtClean="0">
                <a:solidFill>
                  <a:srgbClr val="000000"/>
                </a:solidFill>
                <a:latin typeface="Times New Roman" panose="02020603050405020304" pitchFamily="18" charset="0"/>
                <a:cs typeface="Times New Roman" panose="02020603050405020304" pitchFamily="18" charset="0"/>
              </a:rPr>
              <a:t>  </a:t>
            </a:r>
            <a:r>
              <a:rPr kumimoji="0" lang="en-US" altLang="en-US" sz="36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3    4      5 </a:t>
            </a:r>
          </a:p>
          <a:p>
            <a:pPr marL="0" marR="0" lvl="0" indent="0" algn="l" defTabSz="914400" rtl="0" eaLnBrk="0" fontAlgn="base" latinLnBrk="0" hangingPunct="0">
              <a:lnSpc>
                <a:spcPct val="100000"/>
              </a:lnSpc>
              <a:spcBef>
                <a:spcPct val="0"/>
              </a:spcBef>
              <a:spcAft>
                <a:spcPct val="0"/>
              </a:spcAft>
              <a:buClrTx/>
              <a:buSzTx/>
              <a:buNone/>
              <a:tabLst/>
            </a:pPr>
            <a:r>
              <a:rPr lang="en-US" altLang="en-US" sz="3600" dirty="0">
                <a:solidFill>
                  <a:srgbClr val="000000"/>
                </a:solidFill>
                <a:latin typeface="Times New Roman" panose="02020603050405020304" pitchFamily="18" charset="0"/>
                <a:cs typeface="Times New Roman" panose="02020603050405020304" pitchFamily="18" charset="0"/>
              </a:rPr>
              <a:t> </a:t>
            </a:r>
            <a:r>
              <a:rPr lang="en-US" altLang="en-US" sz="3600" dirty="0" smtClean="0">
                <a:solidFill>
                  <a:srgbClr val="000000"/>
                </a:solidFill>
                <a:latin typeface="Times New Roman" panose="02020603050405020304" pitchFamily="18" charset="0"/>
                <a:cs typeface="Times New Roman" panose="02020603050405020304" pitchFamily="18" charset="0"/>
              </a:rPr>
              <a:t>  </a:t>
            </a:r>
            <a:r>
              <a:rPr kumimoji="0" lang="en-US" altLang="en-US" sz="36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[2,] 6    7      8 </a:t>
            </a:r>
          </a:p>
          <a:p>
            <a:pPr marL="0" marR="0" lvl="0" indent="0" algn="l" defTabSz="914400" rtl="0" eaLnBrk="0" fontAlgn="base" latinLnBrk="0" hangingPunct="0">
              <a:lnSpc>
                <a:spcPct val="100000"/>
              </a:lnSpc>
              <a:spcBef>
                <a:spcPct val="0"/>
              </a:spcBef>
              <a:spcAft>
                <a:spcPct val="0"/>
              </a:spcAft>
              <a:buClrTx/>
              <a:buSzTx/>
              <a:buNone/>
              <a:tabLst/>
            </a:pPr>
            <a:r>
              <a:rPr lang="en-US" altLang="en-US" sz="3600" dirty="0">
                <a:solidFill>
                  <a:srgbClr val="000000"/>
                </a:solidFill>
                <a:latin typeface="Times New Roman" panose="02020603050405020304" pitchFamily="18" charset="0"/>
                <a:cs typeface="Times New Roman" panose="02020603050405020304" pitchFamily="18" charset="0"/>
              </a:rPr>
              <a:t> </a:t>
            </a:r>
            <a:r>
              <a:rPr lang="en-US" altLang="en-US" sz="3600" dirty="0" smtClean="0">
                <a:solidFill>
                  <a:srgbClr val="000000"/>
                </a:solidFill>
                <a:latin typeface="Times New Roman" panose="02020603050405020304" pitchFamily="18" charset="0"/>
                <a:cs typeface="Times New Roman" panose="02020603050405020304" pitchFamily="18" charset="0"/>
              </a:rPr>
              <a:t>  </a:t>
            </a:r>
            <a:r>
              <a:rPr kumimoji="0" lang="en-US" altLang="en-US" sz="36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[3,] 9   10    11</a:t>
            </a:r>
          </a:p>
          <a:p>
            <a:pPr marL="0" marR="0" lvl="0" indent="0" algn="l" defTabSz="914400" rtl="0" eaLnBrk="0" fontAlgn="base" latinLnBrk="0" hangingPunct="0">
              <a:lnSpc>
                <a:spcPct val="100000"/>
              </a:lnSpc>
              <a:spcBef>
                <a:spcPct val="0"/>
              </a:spcBef>
              <a:spcAft>
                <a:spcPct val="0"/>
              </a:spcAft>
              <a:buClrTx/>
              <a:buSzTx/>
              <a:buNone/>
              <a:tabLst/>
            </a:pPr>
            <a:r>
              <a:rPr lang="en-US" altLang="en-US" sz="3600" dirty="0">
                <a:solidFill>
                  <a:srgbClr val="000000"/>
                </a:solidFill>
                <a:latin typeface="Times New Roman" panose="02020603050405020304" pitchFamily="18" charset="0"/>
                <a:cs typeface="Times New Roman" panose="02020603050405020304" pitchFamily="18" charset="0"/>
              </a:rPr>
              <a:t> </a:t>
            </a:r>
            <a:r>
              <a:rPr lang="en-US" altLang="en-US" sz="3600" dirty="0" smtClean="0">
                <a:solidFill>
                  <a:srgbClr val="000000"/>
                </a:solidFill>
                <a:latin typeface="Times New Roman" panose="02020603050405020304" pitchFamily="18" charset="0"/>
                <a:cs typeface="Times New Roman" panose="02020603050405020304" pitchFamily="18" charset="0"/>
              </a:rPr>
              <a:t> </a:t>
            </a:r>
            <a:r>
              <a:rPr kumimoji="0" lang="en-US" altLang="en-US" sz="36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[4,] 12 13    14</a:t>
            </a:r>
            <a:r>
              <a:rPr kumimoji="0" lang="en-US" altLang="en-US" sz="3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8934185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121</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B45415DE-8F09-4A6B-BDC8-A43627D57CE6}"/>
              </a:ext>
            </a:extLst>
          </p:cNvPr>
          <p:cNvPicPr>
            <a:picLocks noGrp="1" noChangeAspect="1"/>
          </p:cNvPicPr>
          <p:nvPr>
            <p:ph idx="1"/>
          </p:nvPr>
        </p:nvPicPr>
        <p:blipFill>
          <a:blip r:embed="rId2"/>
          <a:stretch>
            <a:fillRect/>
          </a:stretch>
        </p:blipFill>
        <p:spPr>
          <a:xfrm>
            <a:off x="313899" y="787782"/>
            <a:ext cx="8830101" cy="6070217"/>
          </a:xfrm>
          <a:prstGeom prst="rect">
            <a:avLst/>
          </a:prstGeom>
        </p:spPr>
      </p:pic>
    </p:spTree>
    <p:extLst>
      <p:ext uri="{BB962C8B-B14F-4D97-AF65-F5344CB8AC3E}">
        <p14:creationId xmlns:p14="http://schemas.microsoft.com/office/powerpoint/2010/main" val="41659321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rial" panose="020B0604020202020204" pitchFamily="34" charset="0"/>
              </a:rPr>
              <a:t>Matrix Addition &amp; Subtraction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122</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9140FF68-EAD5-40B0-A156-1FC5686A06B7}"/>
              </a:ext>
            </a:extLst>
          </p:cNvPr>
          <p:cNvPicPr>
            <a:picLocks noGrp="1" noChangeAspect="1"/>
          </p:cNvPicPr>
          <p:nvPr>
            <p:ph idx="1"/>
          </p:nvPr>
        </p:nvPicPr>
        <p:blipFill>
          <a:blip r:embed="rId2"/>
          <a:stretch>
            <a:fillRect/>
          </a:stretch>
        </p:blipFill>
        <p:spPr>
          <a:xfrm>
            <a:off x="409433" y="1487605"/>
            <a:ext cx="8284191" cy="5104263"/>
          </a:xfrm>
          <a:prstGeom prst="rect">
            <a:avLst/>
          </a:prstGeom>
        </p:spPr>
      </p:pic>
    </p:spTree>
    <p:extLst>
      <p:ext uri="{BB962C8B-B14F-4D97-AF65-F5344CB8AC3E}">
        <p14:creationId xmlns:p14="http://schemas.microsoft.com/office/powerpoint/2010/main" val="11198309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845" y="624110"/>
            <a:ext cx="6978555" cy="1280890"/>
          </a:xfrm>
        </p:spPr>
        <p:txBody>
          <a:bodyPr/>
          <a:lstStyle/>
          <a:p>
            <a:pPr algn="ctr"/>
            <a:r>
              <a:rPr lang="en-US" dirty="0">
                <a:latin typeface="Times New Roman" panose="02020603050405020304" pitchFamily="18" charset="0"/>
                <a:cs typeface="Times New Roman" panose="02020603050405020304" pitchFamily="18" charset="0"/>
              </a:rPr>
              <a:t>Multiplication &amp; Division</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123</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34B75B5D-3EA9-499A-9B65-C8842242A9B3}"/>
              </a:ext>
            </a:extLst>
          </p:cNvPr>
          <p:cNvPicPr>
            <a:picLocks noGrp="1" noChangeAspect="1"/>
          </p:cNvPicPr>
          <p:nvPr>
            <p:ph idx="1"/>
          </p:nvPr>
        </p:nvPicPr>
        <p:blipFill>
          <a:blip r:embed="rId2"/>
          <a:stretch>
            <a:fillRect/>
          </a:stretch>
        </p:blipFill>
        <p:spPr>
          <a:xfrm>
            <a:off x="511228" y="1419367"/>
            <a:ext cx="8496293" cy="5308979"/>
          </a:xfrm>
          <a:prstGeom prst="rect">
            <a:avLst/>
          </a:prstGeom>
        </p:spPr>
      </p:pic>
    </p:spTree>
    <p:extLst>
      <p:ext uri="{BB962C8B-B14F-4D97-AF65-F5344CB8AC3E}">
        <p14:creationId xmlns:p14="http://schemas.microsoft.com/office/powerpoint/2010/main" val="7044706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Working with List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8" y="1528549"/>
            <a:ext cx="8414407" cy="4899547"/>
          </a:xfrm>
        </p:spPr>
        <p:txBody>
          <a:bodyPr/>
          <a:lstStyle/>
          <a:p>
            <a:pPr marL="0" indent="0">
              <a:buNone/>
            </a:pPr>
            <a:r>
              <a:rPr lang="en-US" sz="3200" dirty="0">
                <a:latin typeface="Times New Roman" panose="02020603050405020304" pitchFamily="18" charset="0"/>
                <a:cs typeface="Times New Roman" panose="02020603050405020304" pitchFamily="18" charset="0"/>
              </a:rPr>
              <a:t>#Create a list consisting of strings, numbers, vectors #and logical value:</a:t>
            </a:r>
          </a:p>
          <a:p>
            <a:pPr marL="0" indent="0">
              <a:buNone/>
            </a:pPr>
            <a:r>
              <a:rPr lang="nb-NO" sz="3200" dirty="0">
                <a:latin typeface="Times New Roman" panose="02020603050405020304" pitchFamily="18" charset="0"/>
                <a:cs typeface="Times New Roman" panose="02020603050405020304" pitchFamily="18" charset="0"/>
              </a:rPr>
              <a:t>List1 = list("Hi", "Hello", c(10,20,30), TRUE, </a:t>
            </a:r>
            <a:r>
              <a:rPr lang="nb-NO" sz="3200" dirty="0" smtClean="0">
                <a:latin typeface="Times New Roman" panose="02020603050405020304" pitchFamily="18" charset="0"/>
                <a:cs typeface="Times New Roman" panose="02020603050405020304" pitchFamily="18" charset="0"/>
              </a:rPr>
              <a:t>12.34,514.34)</a:t>
            </a:r>
          </a:p>
          <a:p>
            <a:pPr marL="0" indent="0">
              <a:buNone/>
            </a:pPr>
            <a:r>
              <a:rPr lang="en-IN" sz="3200" dirty="0" smtClean="0">
                <a:latin typeface="Times New Roman" panose="02020603050405020304" pitchFamily="18" charset="0"/>
                <a:cs typeface="Times New Roman" panose="02020603050405020304" pitchFamily="18" charset="0"/>
              </a:rPr>
              <a:t>Print(List1</a:t>
            </a:r>
            <a:r>
              <a:rPr lang="en-IN" sz="3200" dirty="0">
                <a:latin typeface="Times New Roman" panose="02020603050405020304" pitchFamily="18" charset="0"/>
                <a:cs typeface="Times New Roman" panose="02020603050405020304" pitchFamily="18" charset="0"/>
              </a:rPr>
              <a:t>)</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124</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03342503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125</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0" y="929260"/>
            <a:ext cx="9144001" cy="61863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"Hi"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"Hello"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10 20 30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12.34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514.34 </a:t>
            </a: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983718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Naming a list element</a:t>
            </a:r>
            <a:endParaRPr lang="en-IN"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126</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5CF5C17A-D926-4007-BD91-601F5983A51E}"/>
              </a:ext>
            </a:extLst>
          </p:cNvPr>
          <p:cNvPicPr>
            <a:picLocks noGrp="1" noChangeAspect="1"/>
          </p:cNvPicPr>
          <p:nvPr>
            <p:ph idx="1"/>
          </p:nvPr>
        </p:nvPicPr>
        <p:blipFill>
          <a:blip r:embed="rId2"/>
          <a:stretch>
            <a:fillRect/>
          </a:stretch>
        </p:blipFill>
        <p:spPr>
          <a:xfrm>
            <a:off x="511228" y="1637731"/>
            <a:ext cx="8023172" cy="5022376"/>
          </a:xfrm>
          <a:prstGeom prst="rect">
            <a:avLst/>
          </a:prstGeom>
        </p:spPr>
      </p:pic>
    </p:spTree>
    <p:extLst>
      <p:ext uri="{BB962C8B-B14F-4D97-AF65-F5344CB8AC3E}">
        <p14:creationId xmlns:p14="http://schemas.microsoft.com/office/powerpoint/2010/main" val="2452840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Accessing List Elements</a:t>
            </a:r>
            <a:endParaRPr lang="en-IN"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127</a:t>
            </a:fld>
            <a:endParaRPr lang="en-US" sz="1400">
              <a:solidFill>
                <a:srgbClr val="000000"/>
              </a:solidFill>
              <a:latin typeface="Arial"/>
              <a:ea typeface="Arial"/>
              <a:cs typeface="Arial"/>
              <a:sym typeface="Arial"/>
            </a:endParaRPr>
          </a:p>
        </p:txBody>
      </p:sp>
      <p:pic>
        <p:nvPicPr>
          <p:cNvPr id="8" name="Content Placeholder 7">
            <a:extLst>
              <a:ext uri="{FF2B5EF4-FFF2-40B4-BE49-F238E27FC236}">
                <a16:creationId xmlns:a16="http://schemas.microsoft.com/office/drawing/2014/main" id="{3A50E677-130D-485F-9E83-74760C96482F}"/>
              </a:ext>
            </a:extLst>
          </p:cNvPr>
          <p:cNvPicPr>
            <a:picLocks noGrp="1" noChangeAspect="1"/>
          </p:cNvPicPr>
          <p:nvPr>
            <p:ph idx="1"/>
          </p:nvPr>
        </p:nvPicPr>
        <p:blipFill>
          <a:blip r:embed="rId2"/>
          <a:stretch>
            <a:fillRect/>
          </a:stretch>
        </p:blipFill>
        <p:spPr>
          <a:xfrm>
            <a:off x="4140084" y="3884613"/>
            <a:ext cx="541570" cy="223363"/>
          </a:xfrm>
          <a:prstGeom prst="rect">
            <a:avLst/>
          </a:prstGeom>
        </p:spPr>
      </p:pic>
      <p:pic>
        <p:nvPicPr>
          <p:cNvPr id="9" name="Picture 8"/>
          <p:cNvPicPr>
            <a:picLocks noChangeAspect="1"/>
          </p:cNvPicPr>
          <p:nvPr/>
        </p:nvPicPr>
        <p:blipFill>
          <a:blip r:embed="rId3"/>
          <a:stretch>
            <a:fillRect/>
          </a:stretch>
        </p:blipFill>
        <p:spPr>
          <a:xfrm>
            <a:off x="310428" y="1229108"/>
            <a:ext cx="8742451" cy="5377218"/>
          </a:xfrm>
          <a:prstGeom prst="rect">
            <a:avLst/>
          </a:prstGeom>
        </p:spPr>
      </p:pic>
    </p:spTree>
    <p:extLst>
      <p:ext uri="{BB962C8B-B14F-4D97-AF65-F5344CB8AC3E}">
        <p14:creationId xmlns:p14="http://schemas.microsoft.com/office/powerpoint/2010/main" val="32550794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latin typeface="Arial" panose="020B0604020202020204" pitchFamily="34" charset="0"/>
              </a:rPr>
              <a:t>Converting List to Vector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128</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7FF4E116-3334-4F08-BB87-F4B19B356FEC}"/>
              </a:ext>
            </a:extLst>
          </p:cNvPr>
          <p:cNvPicPr>
            <a:picLocks noGrp="1" noChangeAspect="1"/>
          </p:cNvPicPr>
          <p:nvPr>
            <p:ph idx="1"/>
          </p:nvPr>
        </p:nvPicPr>
        <p:blipFill>
          <a:blip r:embed="rId2"/>
          <a:stretch>
            <a:fillRect/>
          </a:stretch>
        </p:blipFill>
        <p:spPr>
          <a:xfrm>
            <a:off x="177421" y="1310185"/>
            <a:ext cx="8966579" cy="5575111"/>
          </a:xfrm>
          <a:prstGeom prst="rect">
            <a:avLst/>
          </a:prstGeom>
        </p:spPr>
      </p:pic>
    </p:spTree>
    <p:extLst>
      <p:ext uri="{BB962C8B-B14F-4D97-AF65-F5344CB8AC3E}">
        <p14:creationId xmlns:p14="http://schemas.microsoft.com/office/powerpoint/2010/main" val="39504400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anose="02020603050405020304" pitchFamily="18" charset="0"/>
                <a:cs typeface="Times New Roman" panose="02020603050405020304" pitchFamily="18" charset="0"/>
              </a:rPr>
              <a:t>Working with Arrays</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129</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D0A58634-F436-43BA-AD80-1CFB4EF97FE9}"/>
              </a:ext>
            </a:extLst>
          </p:cNvPr>
          <p:cNvPicPr>
            <a:picLocks noGrp="1" noChangeAspect="1"/>
          </p:cNvPicPr>
          <p:nvPr>
            <p:ph idx="1"/>
          </p:nvPr>
        </p:nvPicPr>
        <p:blipFill>
          <a:blip r:embed="rId2"/>
          <a:stretch>
            <a:fillRect/>
          </a:stretch>
        </p:blipFill>
        <p:spPr>
          <a:xfrm>
            <a:off x="511228" y="1904999"/>
            <a:ext cx="8632772" cy="4796051"/>
          </a:xfrm>
          <a:prstGeom prst="rect">
            <a:avLst/>
          </a:prstGeom>
        </p:spPr>
      </p:pic>
    </p:spTree>
    <p:extLst>
      <p:ext uri="{BB962C8B-B14F-4D97-AF65-F5344CB8AC3E}">
        <p14:creationId xmlns:p14="http://schemas.microsoft.com/office/powerpoint/2010/main" val="3984512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8AA8247-B0A8-4C4E-9FD9-6FFC6FCD874E}"/>
              </a:ext>
            </a:extLst>
          </p:cNvPr>
          <p:cNvPicPr>
            <a:picLocks noChangeAspect="1"/>
          </p:cNvPicPr>
          <p:nvPr/>
        </p:nvPicPr>
        <p:blipFill>
          <a:blip r:embed="rId4"/>
          <a:stretch>
            <a:fillRect/>
          </a:stretch>
        </p:blipFill>
        <p:spPr>
          <a:xfrm>
            <a:off x="51516" y="938212"/>
            <a:ext cx="8402194" cy="5120673"/>
          </a:xfrm>
          <a:prstGeom prst="rect">
            <a:avLst/>
          </a:prstGeom>
        </p:spPr>
      </p:pic>
    </p:spTree>
    <p:extLst>
      <p:ext uri="{BB962C8B-B14F-4D97-AF65-F5344CB8AC3E}">
        <p14:creationId xmlns:p14="http://schemas.microsoft.com/office/powerpoint/2010/main" val="22364578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latin typeface="Arial" panose="020B0604020202020204" pitchFamily="34" charset="0"/>
              </a:rPr>
              <a:t>Naming Columns and Rows</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130</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952AE438-6EE5-42C2-B99B-409AE831A70C}"/>
              </a:ext>
            </a:extLst>
          </p:cNvPr>
          <p:cNvPicPr>
            <a:picLocks noGrp="1" noChangeAspect="1"/>
          </p:cNvPicPr>
          <p:nvPr>
            <p:ph idx="1"/>
          </p:nvPr>
        </p:nvPicPr>
        <p:blipFill>
          <a:blip r:embed="rId2"/>
          <a:stretch>
            <a:fillRect/>
          </a:stretch>
        </p:blipFill>
        <p:spPr>
          <a:xfrm>
            <a:off x="163773" y="1905000"/>
            <a:ext cx="8980227" cy="4953000"/>
          </a:xfrm>
          <a:prstGeom prst="rect">
            <a:avLst/>
          </a:prstGeom>
        </p:spPr>
      </p:pic>
    </p:spTree>
    <p:extLst>
      <p:ext uri="{BB962C8B-B14F-4D97-AF65-F5344CB8AC3E}">
        <p14:creationId xmlns:p14="http://schemas.microsoft.com/office/powerpoint/2010/main" val="7706899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131</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511228" y="1313979"/>
            <a:ext cx="7568247" cy="54168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result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1 </a:t>
            </a:r>
          </a:p>
          <a:p>
            <a:pPr marL="0" marR="0" lvl="0" indent="0" algn="l" defTabSz="914400" rtl="0" eaLnBrk="0" fontAlgn="base" latinLnBrk="0" hangingPunct="0">
              <a:lnSpc>
                <a:spcPct val="100000"/>
              </a:lnSpc>
              <a:spcBef>
                <a:spcPct val="0"/>
              </a:spcBef>
              <a:spcAft>
                <a:spcPct val="0"/>
              </a:spcAft>
              <a:buClrTx/>
              <a:buSzTx/>
              <a:buNone/>
              <a:tabLst/>
            </a:pPr>
            <a:r>
              <a:rPr lang="en-US" altLang="en-US" sz="3200" dirty="0">
                <a:solidFill>
                  <a:srgbClr val="000000"/>
                </a:solidFill>
                <a:latin typeface="Times New Roman" panose="02020603050405020304" pitchFamily="18" charset="0"/>
                <a:cs typeface="Times New Roman" panose="02020603050405020304" pitchFamily="18" charset="0"/>
              </a:rPr>
              <a:t> </a:t>
            </a:r>
            <a:r>
              <a:rPr lang="en-US" altLang="en-US" sz="3200" dirty="0" smtClean="0">
                <a:solidFill>
                  <a:srgbClr val="000000"/>
                </a:solidFill>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[,2] [,3]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a:t>
            </a:r>
            <a:r>
              <a:rPr kumimoji="0" lang="en-US" altLang="en-US" sz="32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5   10    40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[2,]       9   15    50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[3,]       8    30     5</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 2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[,1] [,2] [,3]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      9    15   50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[2,]      8     30    5</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[3,]     10    40   9</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284417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latin typeface="Arial" panose="020B0604020202020204" pitchFamily="34" charset="0"/>
              </a:rPr>
              <a:t>Accessing Array Elements</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132</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7B04F5AF-9775-4438-8976-EB4CB77660FF}"/>
              </a:ext>
            </a:extLst>
          </p:cNvPr>
          <p:cNvPicPr>
            <a:picLocks noGrp="1" noChangeAspect="1"/>
          </p:cNvPicPr>
          <p:nvPr>
            <p:ph idx="1"/>
          </p:nvPr>
        </p:nvPicPr>
        <p:blipFill>
          <a:blip r:embed="rId2"/>
          <a:stretch>
            <a:fillRect/>
          </a:stretch>
        </p:blipFill>
        <p:spPr>
          <a:xfrm>
            <a:off x="286604" y="1719618"/>
            <a:ext cx="8684525" cy="4926842"/>
          </a:xfrm>
          <a:prstGeom prst="rect">
            <a:avLst/>
          </a:prstGeom>
        </p:spPr>
      </p:pic>
    </p:spTree>
    <p:extLst>
      <p:ext uri="{BB962C8B-B14F-4D97-AF65-F5344CB8AC3E}">
        <p14:creationId xmlns:p14="http://schemas.microsoft.com/office/powerpoint/2010/main" val="41871181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latin typeface="Arial" panose="020B0604020202020204" pitchFamily="34" charset="0"/>
              </a:rPr>
              <a:t>Manipulating Array Elements</a:t>
            </a:r>
            <a:br>
              <a:rPr lang="en-IN" dirty="0">
                <a:solidFill>
                  <a:schemeClr val="tx1"/>
                </a:solidFill>
                <a:latin typeface="Arial" panose="020B0604020202020204" pitchFamily="34" charset="0"/>
              </a:rPr>
            </a:br>
            <a:r>
              <a:rPr lang="en-IN" dirty="0">
                <a:solidFill>
                  <a:schemeClr val="tx1"/>
                </a:solidFill>
              </a:rPr>
              <a:t/>
            </a:r>
            <a:br>
              <a:rPr lang="en-IN" dirty="0">
                <a:solidFill>
                  <a:schemeClr val="tx1"/>
                </a:solidFill>
              </a:rPr>
            </a:b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133</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F9B2DD3F-76C5-420D-8156-BE656742B81A}"/>
              </a:ext>
            </a:extLst>
          </p:cNvPr>
          <p:cNvPicPr>
            <a:picLocks noGrp="1" noChangeAspect="1"/>
          </p:cNvPicPr>
          <p:nvPr>
            <p:ph idx="1"/>
          </p:nvPr>
        </p:nvPicPr>
        <p:blipFill>
          <a:blip r:embed="rId2"/>
          <a:stretch>
            <a:fillRect/>
          </a:stretch>
        </p:blipFill>
        <p:spPr>
          <a:xfrm>
            <a:off x="300250" y="1405719"/>
            <a:ext cx="8843749" cy="5452281"/>
          </a:xfrm>
          <a:prstGeom prst="rect">
            <a:avLst/>
          </a:prstGeom>
        </p:spPr>
      </p:pic>
    </p:spTree>
    <p:extLst>
      <p:ext uri="{BB962C8B-B14F-4D97-AF65-F5344CB8AC3E}">
        <p14:creationId xmlns:p14="http://schemas.microsoft.com/office/powerpoint/2010/main" val="42855100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149" y="624110"/>
            <a:ext cx="8529851" cy="1280890"/>
          </a:xfrm>
        </p:spPr>
        <p:txBody>
          <a:bodyPr/>
          <a:lstStyle/>
          <a:p>
            <a:r>
              <a:rPr lang="en-IN" dirty="0">
                <a:solidFill>
                  <a:schemeClr val="tx1"/>
                </a:solidFill>
                <a:latin typeface="Arial" panose="020B0604020202020204" pitchFamily="34" charset="0"/>
              </a:rPr>
              <a:t>Calculations Across Array Elements</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134</a:t>
            </a:fld>
            <a:endParaRPr lang="en-US" sz="1400" dirty="0">
              <a:solidFill>
                <a:srgbClr val="000000"/>
              </a:solidFill>
              <a:latin typeface="Arial"/>
              <a:ea typeface="Arial"/>
              <a:cs typeface="Arial"/>
              <a:sym typeface="Arial"/>
            </a:endParaRPr>
          </a:p>
        </p:txBody>
      </p:sp>
      <p:sp>
        <p:nvSpPr>
          <p:cNvPr id="3" name="Content Placeholder 2"/>
          <p:cNvSpPr>
            <a:spLocks noGrp="1"/>
          </p:cNvSpPr>
          <p:nvPr>
            <p:ph idx="1"/>
          </p:nvPr>
        </p:nvSpPr>
        <p:spPr>
          <a:xfrm>
            <a:off x="259307" y="1692322"/>
            <a:ext cx="8693624" cy="4218900"/>
          </a:xfrm>
        </p:spPr>
        <p:txBody>
          <a:bodyPr>
            <a:noAutofit/>
          </a:bodyPr>
          <a:lstStyle/>
          <a:p>
            <a:pPr marL="0" indent="0">
              <a:buNone/>
            </a:pPr>
            <a:r>
              <a:rPr lang="en-IN" sz="3200" dirty="0" smtClean="0">
                <a:latin typeface="Times New Roman" panose="02020603050405020304" pitchFamily="18" charset="0"/>
                <a:cs typeface="Times New Roman" panose="02020603050405020304" pitchFamily="18" charset="0"/>
              </a:rPr>
              <a:t>Syntax:</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smtClean="0">
                <a:latin typeface="Times New Roman" panose="02020603050405020304" pitchFamily="18" charset="0"/>
                <a:cs typeface="Times New Roman" panose="02020603050405020304" pitchFamily="18" charset="0"/>
              </a:rPr>
              <a:t>                apply(x</a:t>
            </a:r>
            <a:r>
              <a:rPr lang="en-IN" sz="3200" dirty="0">
                <a:latin typeface="Times New Roman" panose="02020603050405020304" pitchFamily="18" charset="0"/>
                <a:cs typeface="Times New Roman" panose="02020603050405020304" pitchFamily="18" charset="0"/>
              </a:rPr>
              <a:t>, margin, fun</a:t>
            </a:r>
            <a:r>
              <a:rPr lang="en-IN" sz="3200" dirty="0" smtClean="0">
                <a:latin typeface="Times New Roman" panose="02020603050405020304" pitchFamily="18" charset="0"/>
                <a:cs typeface="Times New Roman" panose="02020603050405020304" pitchFamily="18" charset="0"/>
              </a:rPr>
              <a:t>)</a:t>
            </a:r>
          </a:p>
          <a:p>
            <a:pPr marL="0" indent="0">
              <a:buNone/>
            </a:pPr>
            <a:r>
              <a:rPr lang="en-IN" sz="3200" dirty="0">
                <a:latin typeface="Times New Roman" panose="02020603050405020304" pitchFamily="18" charset="0"/>
                <a:cs typeface="Times New Roman" panose="02020603050405020304" pitchFamily="18" charset="0"/>
              </a:rPr>
              <a:t>Following is the description of the parameters used −</a:t>
            </a:r>
          </a:p>
          <a:p>
            <a:r>
              <a:rPr lang="en-IN" sz="3200" b="1" dirty="0">
                <a:latin typeface="Times New Roman" panose="02020603050405020304" pitchFamily="18" charset="0"/>
                <a:cs typeface="Times New Roman" panose="02020603050405020304" pitchFamily="18" charset="0"/>
              </a:rPr>
              <a:t>x</a:t>
            </a:r>
            <a:r>
              <a:rPr lang="en-IN" sz="3200" dirty="0">
                <a:latin typeface="Times New Roman" panose="02020603050405020304" pitchFamily="18" charset="0"/>
                <a:cs typeface="Times New Roman" panose="02020603050405020304" pitchFamily="18" charset="0"/>
              </a:rPr>
              <a:t> is an array.</a:t>
            </a:r>
          </a:p>
          <a:p>
            <a:r>
              <a:rPr lang="en-IN" sz="3200" b="1" dirty="0">
                <a:latin typeface="Times New Roman" panose="02020603050405020304" pitchFamily="18" charset="0"/>
                <a:cs typeface="Times New Roman" panose="02020603050405020304" pitchFamily="18" charset="0"/>
              </a:rPr>
              <a:t>margin</a:t>
            </a:r>
            <a:r>
              <a:rPr lang="en-IN" sz="3200" dirty="0">
                <a:latin typeface="Times New Roman" panose="02020603050405020304" pitchFamily="18" charset="0"/>
                <a:cs typeface="Times New Roman" panose="02020603050405020304" pitchFamily="18" charset="0"/>
              </a:rPr>
              <a:t> is the name of the data set used.</a:t>
            </a:r>
          </a:p>
          <a:p>
            <a:r>
              <a:rPr lang="en-IN" sz="3200" b="1" dirty="0">
                <a:latin typeface="Times New Roman" panose="02020603050405020304" pitchFamily="18" charset="0"/>
                <a:cs typeface="Times New Roman" panose="02020603050405020304" pitchFamily="18" charset="0"/>
              </a:rPr>
              <a:t>fun</a:t>
            </a:r>
            <a:r>
              <a:rPr lang="en-IN" sz="3200" dirty="0">
                <a:latin typeface="Times New Roman" panose="02020603050405020304" pitchFamily="18" charset="0"/>
                <a:cs typeface="Times New Roman" panose="02020603050405020304" pitchFamily="18" charset="0"/>
              </a:rPr>
              <a:t> is the function to be applied across the elements of the array.</a:t>
            </a:r>
          </a:p>
          <a:p>
            <a:pPr marL="0" indent="0">
              <a:buNone/>
            </a:pP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7362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135</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9F6562D5-3F46-4D82-A74A-4DF9EBD24A80}"/>
              </a:ext>
            </a:extLst>
          </p:cNvPr>
          <p:cNvPicPr>
            <a:picLocks noGrp="1" noChangeAspect="1"/>
          </p:cNvPicPr>
          <p:nvPr>
            <p:ph idx="1"/>
          </p:nvPr>
        </p:nvPicPr>
        <p:blipFill>
          <a:blip r:embed="rId2"/>
          <a:stretch>
            <a:fillRect/>
          </a:stretch>
        </p:blipFill>
        <p:spPr>
          <a:xfrm>
            <a:off x="341194" y="1905000"/>
            <a:ext cx="8611737" cy="4850642"/>
          </a:xfrm>
          <a:prstGeom prst="rect">
            <a:avLst/>
          </a:prstGeom>
        </p:spPr>
      </p:pic>
    </p:spTree>
    <p:extLst>
      <p:ext uri="{BB962C8B-B14F-4D97-AF65-F5344CB8AC3E}">
        <p14:creationId xmlns:p14="http://schemas.microsoft.com/office/powerpoint/2010/main" val="34427824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anose="02020603050405020304" pitchFamily="18" charset="0"/>
                <a:cs typeface="Times New Roman" panose="02020603050405020304" pitchFamily="18" charset="0"/>
              </a:rPr>
              <a:t>Working with Factors</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136</a:t>
            </a:fld>
            <a:endParaRPr lang="en-US" sz="1400">
              <a:solidFill>
                <a:srgbClr val="000000"/>
              </a:solidFill>
              <a:latin typeface="Arial"/>
              <a:ea typeface="Arial"/>
              <a:cs typeface="Arial"/>
              <a:sym typeface="Arial"/>
            </a:endParaRPr>
          </a:p>
        </p:txBody>
      </p:sp>
      <p:sp>
        <p:nvSpPr>
          <p:cNvPr id="3" name="Content Placeholder 2"/>
          <p:cNvSpPr>
            <a:spLocks noGrp="1"/>
          </p:cNvSpPr>
          <p:nvPr>
            <p:ph idx="1"/>
          </p:nvPr>
        </p:nvSpPr>
        <p:spPr>
          <a:xfrm>
            <a:off x="300251" y="2133600"/>
            <a:ext cx="8843749" cy="3777622"/>
          </a:xfrm>
        </p:spPr>
        <p:txBody>
          <a:bodyPr>
            <a:noAutofit/>
          </a:bodyPr>
          <a:lstStyle/>
          <a:p>
            <a:pPr marL="0" indent="0" algn="just">
              <a:buNone/>
            </a:pPr>
            <a:r>
              <a:rPr lang="en-IN" sz="2800" dirty="0">
                <a:latin typeface="Times New Roman" panose="02020603050405020304" pitchFamily="18" charset="0"/>
                <a:cs typeface="Times New Roman" panose="02020603050405020304" pitchFamily="18" charset="0"/>
              </a:rPr>
              <a:t>Factors are the data objects which are used to categorize the data and store it as levels. They can store both strings and integers. They are useful in the columns which have a limited number of unique values. Like "Male, "Female" and True, False etc. They are useful in data analysis for statistical </a:t>
            </a:r>
            <a:r>
              <a:rPr lang="en-IN" sz="2800" dirty="0" smtClean="0">
                <a:latin typeface="Times New Roman" panose="02020603050405020304" pitchFamily="18" charset="0"/>
                <a:cs typeface="Times New Roman" panose="02020603050405020304" pitchFamily="18" charset="0"/>
              </a:rPr>
              <a:t>modelling</a:t>
            </a:r>
          </a:p>
          <a:p>
            <a:pPr marL="0" indent="0" algn="just">
              <a:buNone/>
            </a:pPr>
            <a:r>
              <a:rPr lang="en-IN" sz="2800" dirty="0" smtClean="0">
                <a:latin typeface="Times New Roman" panose="02020603050405020304" pitchFamily="18" charset="0"/>
                <a:cs typeface="Times New Roman" panose="02020603050405020304" pitchFamily="18" charset="0"/>
              </a:rPr>
              <a:t>Factors </a:t>
            </a:r>
            <a:r>
              <a:rPr lang="en-IN" sz="2800" dirty="0">
                <a:latin typeface="Times New Roman" panose="02020603050405020304" pitchFamily="18" charset="0"/>
                <a:cs typeface="Times New Roman" panose="02020603050405020304" pitchFamily="18" charset="0"/>
              </a:rPr>
              <a:t>are created using the </a:t>
            </a:r>
            <a:r>
              <a:rPr lang="en-IN" sz="2800" b="1" dirty="0">
                <a:latin typeface="Times New Roman" panose="02020603050405020304" pitchFamily="18" charset="0"/>
                <a:cs typeface="Times New Roman" panose="02020603050405020304" pitchFamily="18" charset="0"/>
              </a:rPr>
              <a:t>factor ()</a:t>
            </a:r>
            <a:r>
              <a:rPr lang="en-IN" sz="2800" dirty="0">
                <a:latin typeface="Times New Roman" panose="02020603050405020304" pitchFamily="18" charset="0"/>
                <a:cs typeface="Times New Roman" panose="02020603050405020304" pitchFamily="18" charset="0"/>
              </a:rPr>
              <a:t> function by taking a vector as input.</a:t>
            </a:r>
          </a:p>
          <a:p>
            <a:pPr marL="0" indent="0">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96183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137</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9DD4C927-CD3F-4373-BE9A-6CE50BBF0D68}"/>
              </a:ext>
            </a:extLst>
          </p:cNvPr>
          <p:cNvPicPr>
            <a:picLocks noGrp="1" noChangeAspect="1"/>
          </p:cNvPicPr>
          <p:nvPr>
            <p:ph idx="1"/>
          </p:nvPr>
        </p:nvPicPr>
        <p:blipFill>
          <a:blip r:embed="rId2"/>
          <a:stretch>
            <a:fillRect/>
          </a:stretch>
        </p:blipFill>
        <p:spPr>
          <a:xfrm>
            <a:off x="218364" y="1905000"/>
            <a:ext cx="8789158" cy="4953000"/>
          </a:xfrm>
          <a:prstGeom prst="rect">
            <a:avLst/>
          </a:prstGeom>
        </p:spPr>
      </p:pic>
    </p:spTree>
    <p:extLst>
      <p:ext uri="{BB962C8B-B14F-4D97-AF65-F5344CB8AC3E}">
        <p14:creationId xmlns:p14="http://schemas.microsoft.com/office/powerpoint/2010/main" val="13002335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Factors in Data Frame</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138</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FC947AAF-1FDA-4A2A-83F8-4759EEB28CE4}"/>
              </a:ext>
            </a:extLst>
          </p:cNvPr>
          <p:cNvPicPr>
            <a:picLocks noGrp="1" noChangeAspect="1"/>
          </p:cNvPicPr>
          <p:nvPr>
            <p:ph idx="1"/>
          </p:nvPr>
        </p:nvPicPr>
        <p:blipFill>
          <a:blip r:embed="rId2"/>
          <a:stretch>
            <a:fillRect/>
          </a:stretch>
        </p:blipFill>
        <p:spPr>
          <a:xfrm>
            <a:off x="368490" y="1501255"/>
            <a:ext cx="8165910" cy="5186148"/>
          </a:xfrm>
          <a:prstGeom prst="rect">
            <a:avLst/>
          </a:prstGeom>
        </p:spPr>
      </p:pic>
    </p:spTree>
    <p:extLst>
      <p:ext uri="{BB962C8B-B14F-4D97-AF65-F5344CB8AC3E}">
        <p14:creationId xmlns:p14="http://schemas.microsoft.com/office/powerpoint/2010/main" val="23044167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Changing the factor levels</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139</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55AAF9AC-CF48-42EB-B94F-E1CA3986D595}"/>
              </a:ext>
            </a:extLst>
          </p:cNvPr>
          <p:cNvPicPr>
            <a:picLocks noGrp="1" noChangeAspect="1"/>
          </p:cNvPicPr>
          <p:nvPr>
            <p:ph idx="1"/>
          </p:nvPr>
        </p:nvPicPr>
        <p:blipFill>
          <a:blip r:embed="rId2"/>
          <a:stretch>
            <a:fillRect/>
          </a:stretch>
        </p:blipFill>
        <p:spPr>
          <a:xfrm>
            <a:off x="150125" y="1446662"/>
            <a:ext cx="8993875" cy="5411337"/>
          </a:xfrm>
          <a:prstGeom prst="rect">
            <a:avLst/>
          </a:prstGeom>
        </p:spPr>
      </p:pic>
    </p:spTree>
    <p:extLst>
      <p:ext uri="{BB962C8B-B14F-4D97-AF65-F5344CB8AC3E}">
        <p14:creationId xmlns:p14="http://schemas.microsoft.com/office/powerpoint/2010/main" val="1947260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7ACCD63-978D-402C-A1B0-7D5D6F42C1F2}"/>
              </a:ext>
            </a:extLst>
          </p:cNvPr>
          <p:cNvPicPr>
            <a:picLocks noChangeAspect="1"/>
          </p:cNvPicPr>
          <p:nvPr/>
        </p:nvPicPr>
        <p:blipFill>
          <a:blip r:embed="rId4"/>
          <a:stretch>
            <a:fillRect/>
          </a:stretch>
        </p:blipFill>
        <p:spPr>
          <a:xfrm>
            <a:off x="178968" y="772712"/>
            <a:ext cx="8155407" cy="5312575"/>
          </a:xfrm>
          <a:prstGeom prst="rect">
            <a:avLst/>
          </a:prstGeom>
        </p:spPr>
      </p:pic>
    </p:spTree>
    <p:extLst>
      <p:ext uri="{BB962C8B-B14F-4D97-AF65-F5344CB8AC3E}">
        <p14:creationId xmlns:p14="http://schemas.microsoft.com/office/powerpoint/2010/main" val="27444575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latin typeface="Arial" panose="020B0604020202020204" pitchFamily="34" charset="0"/>
              </a:rPr>
              <a:t>Generating Factor Levels</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140</a:t>
            </a:fld>
            <a:endParaRPr lang="en-US" sz="1400">
              <a:solidFill>
                <a:srgbClr val="000000"/>
              </a:solidFill>
              <a:latin typeface="Arial"/>
              <a:ea typeface="Arial"/>
              <a:cs typeface="Arial"/>
              <a:sym typeface="Arial"/>
            </a:endParaRPr>
          </a:p>
        </p:txBody>
      </p:sp>
      <p:sp>
        <p:nvSpPr>
          <p:cNvPr id="3" name="Content Placeholder 2"/>
          <p:cNvSpPr>
            <a:spLocks noGrp="1"/>
          </p:cNvSpPr>
          <p:nvPr>
            <p:ph idx="1"/>
          </p:nvPr>
        </p:nvSpPr>
        <p:spPr>
          <a:xfrm>
            <a:off x="511228" y="1323833"/>
            <a:ext cx="8632771" cy="5534167"/>
          </a:xfrm>
        </p:spPr>
        <p:txBody>
          <a:bodyPr>
            <a:normAutofit/>
          </a:bodyPr>
          <a:lstStyle/>
          <a:p>
            <a:pPr marL="0" indent="0" algn="just">
              <a:buNone/>
            </a:pPr>
            <a:r>
              <a:rPr lang="en-IN" sz="3200" dirty="0">
                <a:latin typeface="Times New Roman" panose="02020603050405020304" pitchFamily="18" charset="0"/>
                <a:cs typeface="Times New Roman" panose="02020603050405020304" pitchFamily="18" charset="0"/>
              </a:rPr>
              <a:t>We can generate factor levels by using the </a:t>
            </a:r>
            <a:r>
              <a:rPr lang="en-IN" sz="3200" b="1" dirty="0" err="1">
                <a:latin typeface="Times New Roman" panose="02020603050405020304" pitchFamily="18" charset="0"/>
                <a:cs typeface="Times New Roman" panose="02020603050405020304" pitchFamily="18" charset="0"/>
              </a:rPr>
              <a:t>gl</a:t>
            </a:r>
            <a:r>
              <a:rPr lang="en-IN" sz="3200" b="1" dirty="0">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 function. It takes two integers as input which indicates how many levels and how many times each level</a:t>
            </a:r>
            <a:r>
              <a:rPr lang="en-IN" sz="3200" dirty="0" smtClean="0">
                <a:latin typeface="Times New Roman" panose="02020603050405020304" pitchFamily="18" charset="0"/>
                <a:cs typeface="Times New Roman" panose="02020603050405020304" pitchFamily="18" charset="0"/>
              </a:rPr>
              <a:t>.</a:t>
            </a:r>
          </a:p>
          <a:p>
            <a:pPr marL="0" indent="0" algn="just">
              <a:buNone/>
            </a:pPr>
            <a:r>
              <a:rPr lang="en-IN" sz="3200" dirty="0">
                <a:latin typeface="Times New Roman" panose="02020603050405020304" pitchFamily="18" charset="0"/>
                <a:cs typeface="Times New Roman" panose="02020603050405020304" pitchFamily="18" charset="0"/>
              </a:rPr>
              <a:t>Syntax</a:t>
            </a:r>
          </a:p>
          <a:p>
            <a:pPr marL="0" indent="0" algn="just">
              <a:buNone/>
            </a:pPr>
            <a:r>
              <a:rPr lang="en-IN" sz="3200" dirty="0" err="1">
                <a:latin typeface="Times New Roman" panose="02020603050405020304" pitchFamily="18" charset="0"/>
                <a:cs typeface="Times New Roman" panose="02020603050405020304" pitchFamily="18" charset="0"/>
              </a:rPr>
              <a:t>gl</a:t>
            </a:r>
            <a:r>
              <a:rPr lang="en-IN" sz="3200" dirty="0">
                <a:latin typeface="Times New Roman" panose="02020603050405020304" pitchFamily="18" charset="0"/>
                <a:cs typeface="Times New Roman" panose="02020603050405020304" pitchFamily="18" charset="0"/>
              </a:rPr>
              <a:t>(n, k, labels</a:t>
            </a:r>
            <a:r>
              <a:rPr lang="en-IN" sz="3200" dirty="0" smtClean="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Following is the description of the parameters used −</a:t>
            </a:r>
          </a:p>
          <a:p>
            <a:r>
              <a:rPr lang="en-IN" sz="2800" b="1" dirty="0">
                <a:latin typeface="Times New Roman" panose="02020603050405020304" pitchFamily="18" charset="0"/>
                <a:cs typeface="Times New Roman" panose="02020603050405020304" pitchFamily="18" charset="0"/>
              </a:rPr>
              <a:t>n</a:t>
            </a:r>
            <a:r>
              <a:rPr lang="en-IN" sz="2800" dirty="0">
                <a:latin typeface="Times New Roman" panose="02020603050405020304" pitchFamily="18" charset="0"/>
                <a:cs typeface="Times New Roman" panose="02020603050405020304" pitchFamily="18" charset="0"/>
              </a:rPr>
              <a:t> is a integer giving the number of levels.</a:t>
            </a:r>
          </a:p>
          <a:p>
            <a:r>
              <a:rPr lang="en-IN" sz="2800" b="1" dirty="0">
                <a:latin typeface="Times New Roman" panose="02020603050405020304" pitchFamily="18" charset="0"/>
                <a:cs typeface="Times New Roman" panose="02020603050405020304" pitchFamily="18" charset="0"/>
              </a:rPr>
              <a:t>k</a:t>
            </a:r>
            <a:r>
              <a:rPr lang="en-IN" sz="2800" dirty="0">
                <a:latin typeface="Times New Roman" panose="02020603050405020304" pitchFamily="18" charset="0"/>
                <a:cs typeface="Times New Roman" panose="02020603050405020304" pitchFamily="18" charset="0"/>
              </a:rPr>
              <a:t> is a integer giving the number of replications.</a:t>
            </a:r>
          </a:p>
          <a:p>
            <a:r>
              <a:rPr lang="en-IN" sz="2800" b="1" dirty="0">
                <a:latin typeface="Times New Roman" panose="02020603050405020304" pitchFamily="18" charset="0"/>
                <a:cs typeface="Times New Roman" panose="02020603050405020304" pitchFamily="18" charset="0"/>
              </a:rPr>
              <a:t>labels</a:t>
            </a:r>
            <a:r>
              <a:rPr lang="en-IN" sz="2800" dirty="0">
                <a:latin typeface="Times New Roman" panose="02020603050405020304" pitchFamily="18" charset="0"/>
                <a:cs typeface="Times New Roman" panose="02020603050405020304" pitchFamily="18" charset="0"/>
              </a:rPr>
              <a:t> is a vector of labels for the resulting factor levels.</a:t>
            </a:r>
          </a:p>
          <a:p>
            <a:pPr marL="0" indent="0" algn="just">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7543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141</a:t>
            </a:fld>
            <a:endParaRPr lang="en-US" sz="1400">
              <a:solidFill>
                <a:srgbClr val="000000"/>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118C72E8-F2A7-471E-A2D8-8F2BE5BC74A4}"/>
              </a:ext>
            </a:extLst>
          </p:cNvPr>
          <p:cNvPicPr>
            <a:picLocks noGrp="1" noChangeAspect="1"/>
          </p:cNvPicPr>
          <p:nvPr>
            <p:ph idx="1"/>
          </p:nvPr>
        </p:nvPicPr>
        <p:blipFill>
          <a:blip r:embed="rId2"/>
          <a:stretch>
            <a:fillRect/>
          </a:stretch>
        </p:blipFill>
        <p:spPr>
          <a:xfrm>
            <a:off x="1228299" y="1905000"/>
            <a:ext cx="7306101" cy="2591852"/>
          </a:xfrm>
          <a:prstGeom prst="rect">
            <a:avLst/>
          </a:prstGeom>
        </p:spPr>
      </p:pic>
    </p:spTree>
    <p:extLst>
      <p:ext uri="{BB962C8B-B14F-4D97-AF65-F5344CB8AC3E}">
        <p14:creationId xmlns:p14="http://schemas.microsoft.com/office/powerpoint/2010/main" val="33643001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s</a:t>
            </a:r>
            <a:r>
              <a:rPr lang="en-US" sz="3200" dirty="0" smtClean="0">
                <a:latin typeface="Times New Roman" panose="02020603050405020304" pitchFamily="18" charset="0"/>
                <a:cs typeface="Times New Roman" panose="02020603050405020304" pitchFamily="18" charset="0"/>
              </a:rPr>
              <a:t>can() command using </a:t>
            </a:r>
            <a:r>
              <a:rPr lang="en-US" sz="3200" dirty="0" err="1" smtClean="0">
                <a:latin typeface="Times New Roman" panose="02020603050405020304" pitchFamily="18" charset="0"/>
                <a:cs typeface="Times New Roman" panose="02020603050405020304" pitchFamily="18" charset="0"/>
              </a:rPr>
              <a:t>sep</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72955" y="1478508"/>
            <a:ext cx="8707271" cy="3777622"/>
          </a:xfrm>
        </p:spPr>
        <p:txBody>
          <a:bodyPr>
            <a:noAutofit/>
          </a:bodyPr>
          <a:lstStyle/>
          <a:p>
            <a:pPr marL="0" indent="0">
              <a:buNone/>
            </a:pPr>
            <a:r>
              <a:rPr lang="en-IN" sz="2800" dirty="0">
                <a:latin typeface="Times New Roman" panose="02020603050405020304" pitchFamily="18" charset="0"/>
                <a:cs typeface="Times New Roman" panose="02020603050405020304" pitchFamily="18" charset="0"/>
              </a:rPr>
              <a:t>&gt; salaries=scan(</a:t>
            </a:r>
            <a:r>
              <a:rPr lang="en-IN" sz="2800" dirty="0" err="1">
                <a:latin typeface="Times New Roman" panose="02020603050405020304" pitchFamily="18" charset="0"/>
                <a:cs typeface="Times New Roman" panose="02020603050405020304" pitchFamily="18" charset="0"/>
              </a:rPr>
              <a:t>sep</a:t>
            </a:r>
            <a:r>
              <a:rPr lang="en-IN" sz="2800" dirty="0" smtClean="0">
                <a:latin typeface="Times New Roman" panose="02020603050405020304" pitchFamily="18" charset="0"/>
                <a:cs typeface="Times New Roman" panose="02020603050405020304" pitchFamily="18" charset="0"/>
              </a:rPr>
              <a:t>=',') # defines a separator used in clipboard data</a:t>
            </a:r>
            <a:endParaRPr lang="en-IN" sz="2800" dirty="0">
              <a:latin typeface="Times New Roman" panose="02020603050405020304" pitchFamily="18" charset="0"/>
              <a:cs typeface="Times New Roman" panose="02020603050405020304" pitchFamily="18" charset="0"/>
            </a:endParaRPr>
          </a:p>
          <a:p>
            <a:pPr marL="0" indent="0">
              <a:buNone/>
            </a:pPr>
            <a:r>
              <a:rPr lang="en-IN" sz="2800" dirty="0">
                <a:latin typeface="Times New Roman" panose="02020603050405020304" pitchFamily="18" charset="0"/>
                <a:cs typeface="Times New Roman" panose="02020603050405020304" pitchFamily="18" charset="0"/>
              </a:rPr>
              <a:t>1: 1000,20000,30000,400000,500000,60000,100000,100001,1000001</a:t>
            </a:r>
          </a:p>
          <a:p>
            <a:pPr marL="0" indent="0">
              <a:buNone/>
            </a:pPr>
            <a:r>
              <a:rPr lang="en-IN" sz="2800" dirty="0">
                <a:latin typeface="Times New Roman" panose="02020603050405020304" pitchFamily="18" charset="0"/>
                <a:cs typeface="Times New Roman" panose="02020603050405020304" pitchFamily="18" charset="0"/>
              </a:rPr>
              <a:t>10: </a:t>
            </a:r>
          </a:p>
          <a:p>
            <a:pPr marL="0" indent="0">
              <a:buNone/>
            </a:pPr>
            <a:r>
              <a:rPr lang="en-IN" sz="2800" dirty="0">
                <a:latin typeface="Times New Roman" panose="02020603050405020304" pitchFamily="18" charset="0"/>
                <a:cs typeface="Times New Roman" panose="02020603050405020304" pitchFamily="18" charset="0"/>
              </a:rPr>
              <a:t>Read 9 items</a:t>
            </a:r>
          </a:p>
          <a:p>
            <a:pPr marL="0" indent="0">
              <a:buNone/>
            </a:pPr>
            <a:r>
              <a:rPr lang="en-IN" sz="2800" dirty="0">
                <a:latin typeface="Times New Roman" panose="02020603050405020304" pitchFamily="18" charset="0"/>
                <a:cs typeface="Times New Roman" panose="02020603050405020304" pitchFamily="18" charset="0"/>
              </a:rPr>
              <a:t>&gt; salaries</a:t>
            </a:r>
          </a:p>
          <a:p>
            <a:pPr marL="0" indent="0">
              <a:buNone/>
            </a:pPr>
            <a:r>
              <a:rPr lang="en-IN" sz="2800" dirty="0">
                <a:latin typeface="Times New Roman" panose="02020603050405020304" pitchFamily="18" charset="0"/>
                <a:cs typeface="Times New Roman" panose="02020603050405020304" pitchFamily="18" charset="0"/>
              </a:rPr>
              <a:t>[1]    1000   20000   30000  400000  500000   60000  100000  100001 1000001</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40702527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11228" y="982639"/>
            <a:ext cx="8414408" cy="5663821"/>
          </a:xfrm>
        </p:spPr>
        <p:txBody>
          <a:bodyPr>
            <a:noAutofit/>
          </a:bodyPr>
          <a:lstStyle/>
          <a:p>
            <a:pPr marL="0" indent="0">
              <a:buNone/>
            </a:pPr>
            <a:r>
              <a:rPr lang="en-IN" sz="2400" dirty="0">
                <a:latin typeface="Times New Roman" panose="02020603050405020304" pitchFamily="18" charset="0"/>
                <a:cs typeface="Times New Roman" panose="02020603050405020304" pitchFamily="18" charset="0"/>
              </a:rPr>
              <a:t>&gt; </a:t>
            </a:r>
            <a:r>
              <a:rPr lang="en-IN" sz="2400" dirty="0" err="1">
                <a:latin typeface="Times New Roman" panose="02020603050405020304" pitchFamily="18" charset="0"/>
                <a:cs typeface="Times New Roman" panose="02020603050405020304" pitchFamily="18" charset="0"/>
              </a:rPr>
              <a:t>sal</a:t>
            </a:r>
            <a:r>
              <a:rPr lang="en-IN" sz="2400" dirty="0">
                <a:latin typeface="Times New Roman" panose="02020603050405020304" pitchFamily="18" charset="0"/>
                <a:cs typeface="Times New Roman" panose="02020603050405020304" pitchFamily="18" charset="0"/>
              </a:rPr>
              <a:t>=scan()</a:t>
            </a:r>
          </a:p>
          <a:p>
            <a:pPr marL="0" indent="0">
              <a:buNone/>
            </a:pPr>
            <a:r>
              <a:rPr lang="en-IN" sz="2400" dirty="0">
                <a:latin typeface="Times New Roman" panose="02020603050405020304" pitchFamily="18" charset="0"/>
                <a:cs typeface="Times New Roman" panose="02020603050405020304" pitchFamily="18" charset="0"/>
              </a:rPr>
              <a:t>1: 100.2</a:t>
            </a:r>
          </a:p>
          <a:p>
            <a:pPr marL="0" indent="0">
              <a:buNone/>
            </a:pPr>
            <a:r>
              <a:rPr lang="en-IN" sz="2400" dirty="0">
                <a:latin typeface="Times New Roman" panose="02020603050405020304" pitchFamily="18" charset="0"/>
                <a:cs typeface="Times New Roman" panose="02020603050405020304" pitchFamily="18" charset="0"/>
              </a:rPr>
              <a:t>2: 100</a:t>
            </a:r>
          </a:p>
          <a:p>
            <a:pPr marL="0" indent="0">
              <a:buNone/>
            </a:pPr>
            <a:r>
              <a:rPr lang="en-IN" sz="2400" dirty="0">
                <a:latin typeface="Times New Roman" panose="02020603050405020304" pitchFamily="18" charset="0"/>
                <a:cs typeface="Times New Roman" panose="02020603050405020304" pitchFamily="18" charset="0"/>
              </a:rPr>
              <a:t>3: 30.5</a:t>
            </a:r>
          </a:p>
          <a:p>
            <a:pPr marL="0" indent="0">
              <a:buNone/>
            </a:pPr>
            <a:r>
              <a:rPr lang="en-IN" sz="2400" dirty="0">
                <a:latin typeface="Times New Roman" panose="02020603050405020304" pitchFamily="18" charset="0"/>
                <a:cs typeface="Times New Roman" panose="02020603050405020304" pitchFamily="18" charset="0"/>
              </a:rPr>
              <a:t>4: 30.6</a:t>
            </a:r>
          </a:p>
          <a:p>
            <a:pPr marL="0" indent="0">
              <a:buNone/>
            </a:pPr>
            <a:r>
              <a:rPr lang="en-IN" sz="2400" dirty="0">
                <a:latin typeface="Times New Roman" panose="02020603050405020304" pitchFamily="18" charset="0"/>
                <a:cs typeface="Times New Roman" panose="02020603050405020304" pitchFamily="18" charset="0"/>
              </a:rPr>
              <a:t>5: 200</a:t>
            </a:r>
          </a:p>
          <a:p>
            <a:pPr marL="0" indent="0">
              <a:buNone/>
            </a:pPr>
            <a:r>
              <a:rPr lang="en-IN" sz="2400" dirty="0">
                <a:latin typeface="Times New Roman" panose="02020603050405020304" pitchFamily="18" charset="0"/>
                <a:cs typeface="Times New Roman" panose="02020603050405020304" pitchFamily="18" charset="0"/>
              </a:rPr>
              <a:t>6: 300</a:t>
            </a:r>
          </a:p>
          <a:p>
            <a:pPr marL="0" indent="0">
              <a:buNone/>
            </a:pPr>
            <a:r>
              <a:rPr lang="en-IN" sz="2400" dirty="0">
                <a:latin typeface="Times New Roman" panose="02020603050405020304" pitchFamily="18" charset="0"/>
                <a:cs typeface="Times New Roman" panose="02020603050405020304" pitchFamily="18" charset="0"/>
              </a:rPr>
              <a:t>7: 400</a:t>
            </a:r>
          </a:p>
          <a:p>
            <a:pPr marL="0" indent="0">
              <a:buNone/>
            </a:pPr>
            <a:r>
              <a:rPr lang="en-IN" sz="2400" dirty="0">
                <a:latin typeface="Times New Roman" panose="02020603050405020304" pitchFamily="18" charset="0"/>
                <a:cs typeface="Times New Roman" panose="02020603050405020304" pitchFamily="18" charset="0"/>
              </a:rPr>
              <a:t>8: </a:t>
            </a:r>
          </a:p>
          <a:p>
            <a:pPr marL="0" indent="0">
              <a:buNone/>
            </a:pPr>
            <a:r>
              <a:rPr lang="en-IN" sz="2400" dirty="0">
                <a:latin typeface="Times New Roman" panose="02020603050405020304" pitchFamily="18" charset="0"/>
                <a:cs typeface="Times New Roman" panose="02020603050405020304" pitchFamily="18" charset="0"/>
              </a:rPr>
              <a:t>Read 7 items</a:t>
            </a:r>
          </a:p>
          <a:p>
            <a:pPr marL="0" indent="0">
              <a:buNone/>
            </a:pPr>
            <a:r>
              <a:rPr lang="en-IN" sz="2400" dirty="0">
                <a:latin typeface="Times New Roman" panose="02020603050405020304" pitchFamily="18" charset="0"/>
                <a:cs typeface="Times New Roman" panose="02020603050405020304" pitchFamily="18" charset="0"/>
              </a:rPr>
              <a:t>&gt; </a:t>
            </a:r>
            <a:r>
              <a:rPr lang="en-IN" sz="2400" dirty="0" err="1">
                <a:latin typeface="Times New Roman" panose="02020603050405020304" pitchFamily="18" charset="0"/>
                <a:cs typeface="Times New Roman" panose="02020603050405020304" pitchFamily="18" charset="0"/>
              </a:rPr>
              <a:t>sal</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[1] 100.2 100.0  30.5  30.6 200.0 300.0 400.0</a:t>
            </a: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42161305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229" y="624110"/>
            <a:ext cx="8023172" cy="1280890"/>
          </a:xfrm>
        </p:spPr>
        <p:txBody>
          <a:bodyPr/>
          <a:lstStyle/>
          <a:p>
            <a:pPr algn="ctr"/>
            <a:r>
              <a:rPr lang="en-US" b="1" dirty="0" smtClean="0">
                <a:latin typeface="Times New Roman" panose="02020603050405020304" pitchFamily="18" charset="0"/>
                <a:cs typeface="Times New Roman" panose="02020603050405020304" pitchFamily="18" charset="0"/>
              </a:rPr>
              <a:t>To read data separated with spaces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6479" y="2133600"/>
            <a:ext cx="9007522" cy="4724400"/>
          </a:xfrm>
        </p:spPr>
        <p:txBody>
          <a:bodyPr>
            <a:normAutofit fontScale="92500" lnSpcReduction="20000"/>
          </a:bodyPr>
          <a:lstStyle/>
          <a:p>
            <a:pPr marL="0" indent="0">
              <a:buNone/>
            </a:pPr>
            <a:r>
              <a:rPr lang="en-IN" sz="2600" dirty="0">
                <a:latin typeface="Times New Roman" panose="02020603050405020304" pitchFamily="18" charset="0"/>
                <a:cs typeface="Times New Roman" panose="02020603050405020304" pitchFamily="18" charset="0"/>
              </a:rPr>
              <a:t>&gt;  </a:t>
            </a:r>
            <a:r>
              <a:rPr lang="en-IN" sz="2600" dirty="0" err="1">
                <a:latin typeface="Times New Roman" panose="02020603050405020304" pitchFamily="18" charset="0"/>
                <a:cs typeface="Times New Roman" panose="02020603050405020304" pitchFamily="18" charset="0"/>
              </a:rPr>
              <a:t>readfile</a:t>
            </a:r>
            <a:r>
              <a:rPr lang="en-IN" sz="2600" dirty="0">
                <a:latin typeface="Times New Roman" panose="02020603050405020304" pitchFamily="18" charset="0"/>
                <a:cs typeface="Times New Roman" panose="02020603050405020304" pitchFamily="18" charset="0"/>
              </a:rPr>
              <a:t>=</a:t>
            </a:r>
            <a:r>
              <a:rPr lang="en-IN" sz="2600" dirty="0" err="1">
                <a:latin typeface="Times New Roman" panose="02020603050405020304" pitchFamily="18" charset="0"/>
                <a:cs typeface="Times New Roman" panose="02020603050405020304" pitchFamily="18" charset="0"/>
              </a:rPr>
              <a:t>read.table</a:t>
            </a:r>
            <a:r>
              <a:rPr lang="en-IN" sz="2600" dirty="0">
                <a:latin typeface="Times New Roman" panose="02020603050405020304" pitchFamily="18" charset="0"/>
                <a:cs typeface="Times New Roman" panose="02020603050405020304" pitchFamily="18" charset="0"/>
              </a:rPr>
              <a:t>(</a:t>
            </a:r>
            <a:r>
              <a:rPr lang="en-IN" sz="2600" dirty="0" err="1">
                <a:latin typeface="Times New Roman" panose="02020603050405020304" pitchFamily="18" charset="0"/>
                <a:cs typeface="Times New Roman" panose="02020603050405020304" pitchFamily="18" charset="0"/>
              </a:rPr>
              <a:t>file.choose</a:t>
            </a:r>
            <a:r>
              <a:rPr lang="en-IN" sz="2600" dirty="0">
                <a:latin typeface="Times New Roman" panose="02020603050405020304" pitchFamily="18" charset="0"/>
                <a:cs typeface="Times New Roman" panose="02020603050405020304" pitchFamily="18" charset="0"/>
              </a:rPr>
              <a:t>(),header=TRUE)</a:t>
            </a:r>
          </a:p>
          <a:p>
            <a:pPr marL="0" indent="0">
              <a:buNone/>
            </a:pPr>
            <a:r>
              <a:rPr lang="en-IN" sz="2600" dirty="0">
                <a:latin typeface="Times New Roman" panose="02020603050405020304" pitchFamily="18" charset="0"/>
                <a:cs typeface="Times New Roman" panose="02020603050405020304" pitchFamily="18" charset="0"/>
              </a:rPr>
              <a:t>&gt; </a:t>
            </a:r>
            <a:r>
              <a:rPr lang="en-IN" sz="2600" dirty="0" err="1">
                <a:latin typeface="Times New Roman" panose="02020603050405020304" pitchFamily="18" charset="0"/>
                <a:cs typeface="Times New Roman" panose="02020603050405020304" pitchFamily="18" charset="0"/>
              </a:rPr>
              <a:t>readfile</a:t>
            </a:r>
            <a:endParaRPr lang="en-IN" sz="2600" dirty="0">
              <a:latin typeface="Times New Roman" panose="02020603050405020304" pitchFamily="18" charset="0"/>
              <a:cs typeface="Times New Roman" panose="02020603050405020304" pitchFamily="18" charset="0"/>
            </a:endParaRPr>
          </a:p>
          <a:p>
            <a:pPr marL="0" indent="0">
              <a:buNone/>
            </a:pPr>
            <a:r>
              <a:rPr lang="en-IN" sz="2600" dirty="0">
                <a:latin typeface="Times New Roman" panose="02020603050405020304" pitchFamily="18" charset="0"/>
                <a:cs typeface="Times New Roman" panose="02020603050405020304" pitchFamily="18" charset="0"/>
              </a:rPr>
              <a:t>  Salaries</a:t>
            </a:r>
          </a:p>
          <a:p>
            <a:pPr marL="0" indent="0">
              <a:buNone/>
            </a:pPr>
            <a:r>
              <a:rPr lang="en-IN" sz="2600" dirty="0">
                <a:latin typeface="Times New Roman" panose="02020603050405020304" pitchFamily="18" charset="0"/>
                <a:cs typeface="Times New Roman" panose="02020603050405020304" pitchFamily="18" charset="0"/>
              </a:rPr>
              <a:t>1     1000</a:t>
            </a:r>
          </a:p>
          <a:p>
            <a:pPr marL="0" indent="0">
              <a:buNone/>
            </a:pPr>
            <a:r>
              <a:rPr lang="en-IN" sz="2600" dirty="0">
                <a:latin typeface="Times New Roman" panose="02020603050405020304" pitchFamily="18" charset="0"/>
                <a:cs typeface="Times New Roman" panose="02020603050405020304" pitchFamily="18" charset="0"/>
              </a:rPr>
              <a:t>2    20000</a:t>
            </a:r>
          </a:p>
          <a:p>
            <a:pPr marL="0" indent="0">
              <a:buNone/>
            </a:pPr>
            <a:r>
              <a:rPr lang="en-IN" sz="2600" dirty="0">
                <a:latin typeface="Times New Roman" panose="02020603050405020304" pitchFamily="18" charset="0"/>
                <a:cs typeface="Times New Roman" panose="02020603050405020304" pitchFamily="18" charset="0"/>
              </a:rPr>
              <a:t>3    30000</a:t>
            </a:r>
          </a:p>
          <a:p>
            <a:pPr marL="0" indent="0">
              <a:buNone/>
            </a:pPr>
            <a:r>
              <a:rPr lang="en-IN" sz="2600" dirty="0">
                <a:latin typeface="Times New Roman" panose="02020603050405020304" pitchFamily="18" charset="0"/>
                <a:cs typeface="Times New Roman" panose="02020603050405020304" pitchFamily="18" charset="0"/>
              </a:rPr>
              <a:t>4   400000</a:t>
            </a:r>
          </a:p>
          <a:p>
            <a:pPr marL="0" indent="0">
              <a:buNone/>
            </a:pPr>
            <a:r>
              <a:rPr lang="en-IN" sz="2600" dirty="0">
                <a:latin typeface="Times New Roman" panose="02020603050405020304" pitchFamily="18" charset="0"/>
                <a:cs typeface="Times New Roman" panose="02020603050405020304" pitchFamily="18" charset="0"/>
              </a:rPr>
              <a:t>5     1000</a:t>
            </a:r>
          </a:p>
          <a:p>
            <a:pPr marL="0" indent="0">
              <a:buNone/>
            </a:pPr>
            <a:r>
              <a:rPr lang="en-IN" sz="2600" dirty="0">
                <a:latin typeface="Times New Roman" panose="02020603050405020304" pitchFamily="18" charset="0"/>
                <a:cs typeface="Times New Roman" panose="02020603050405020304" pitchFamily="18" charset="0"/>
              </a:rPr>
              <a:t>6    20000</a:t>
            </a:r>
          </a:p>
          <a:p>
            <a:pPr marL="0" indent="0">
              <a:buNone/>
            </a:pPr>
            <a:r>
              <a:rPr lang="en-IN" sz="2600" dirty="0">
                <a:latin typeface="Times New Roman" panose="02020603050405020304" pitchFamily="18" charset="0"/>
                <a:cs typeface="Times New Roman" panose="02020603050405020304" pitchFamily="18" charset="0"/>
              </a:rPr>
              <a:t>7    30000</a:t>
            </a:r>
          </a:p>
          <a:p>
            <a:pPr marL="0" indent="0">
              <a:buNone/>
            </a:pPr>
            <a:r>
              <a:rPr lang="en-IN" sz="2600" dirty="0">
                <a:latin typeface="Times New Roman" panose="02020603050405020304" pitchFamily="18" charset="0"/>
                <a:cs typeface="Times New Roman" panose="02020603050405020304" pitchFamily="18" charset="0"/>
              </a:rPr>
              <a:t>8   400000</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144</a:t>
            </a:fld>
            <a:endParaRPr lang="en-US"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964708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63773" y="0"/>
            <a:ext cx="8980227" cy="6858001"/>
          </a:xfrm>
        </p:spPr>
        <p:txBody>
          <a:bodyPr>
            <a:normAutofit lnSpcReduction="10000"/>
          </a:bodyPr>
          <a:lstStyle/>
          <a:p>
            <a:pPr marL="0" indent="0">
              <a:buNone/>
            </a:pPr>
            <a:r>
              <a:rPr lang="en-IN" sz="2400" dirty="0">
                <a:latin typeface="Times New Roman" panose="02020603050405020304" pitchFamily="18" charset="0"/>
                <a:cs typeface="Times New Roman" panose="02020603050405020304" pitchFamily="18" charset="0"/>
              </a:rPr>
              <a:t>&gt; rows=</a:t>
            </a:r>
            <a:r>
              <a:rPr lang="en-IN" sz="2400" dirty="0" err="1">
                <a:latin typeface="Times New Roman" panose="02020603050405020304" pitchFamily="18" charset="0"/>
                <a:cs typeface="Times New Roman" panose="02020603050405020304" pitchFamily="18" charset="0"/>
              </a:rPr>
              <a:t>as.integer</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readline</a:t>
            </a:r>
            <a:r>
              <a:rPr lang="en-IN" sz="2400" dirty="0">
                <a:latin typeface="Times New Roman" panose="02020603050405020304" pitchFamily="18" charset="0"/>
                <a:cs typeface="Times New Roman" panose="02020603050405020304" pitchFamily="18" charset="0"/>
              </a:rPr>
              <a:t>("Rows of matrix: "))</a:t>
            </a:r>
          </a:p>
          <a:p>
            <a:pPr marL="0" indent="0">
              <a:buNone/>
            </a:pPr>
            <a:r>
              <a:rPr lang="en-IN" sz="2400" dirty="0">
                <a:latin typeface="Times New Roman" panose="02020603050405020304" pitchFamily="18" charset="0"/>
                <a:cs typeface="Times New Roman" panose="02020603050405020304" pitchFamily="18" charset="0"/>
              </a:rPr>
              <a:t>Rows of matrix: 3</a:t>
            </a:r>
          </a:p>
          <a:p>
            <a:pPr marL="0" indent="0">
              <a:buNone/>
            </a:pPr>
            <a:r>
              <a:rPr lang="en-IN" sz="2400" dirty="0">
                <a:latin typeface="Times New Roman" panose="02020603050405020304" pitchFamily="18" charset="0"/>
                <a:cs typeface="Times New Roman" panose="02020603050405020304" pitchFamily="18" charset="0"/>
              </a:rPr>
              <a:t>&gt; cols=</a:t>
            </a:r>
            <a:r>
              <a:rPr lang="en-IN" sz="2400" dirty="0" err="1">
                <a:latin typeface="Times New Roman" panose="02020603050405020304" pitchFamily="18" charset="0"/>
                <a:cs typeface="Times New Roman" panose="02020603050405020304" pitchFamily="18" charset="0"/>
              </a:rPr>
              <a:t>as.integer</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readline</a:t>
            </a:r>
            <a:r>
              <a:rPr lang="en-IN" sz="2400" dirty="0">
                <a:latin typeface="Times New Roman" panose="02020603050405020304" pitchFamily="18" charset="0"/>
                <a:cs typeface="Times New Roman" panose="02020603050405020304" pitchFamily="18" charset="0"/>
              </a:rPr>
              <a:t>("Columns of matrix: "))</a:t>
            </a:r>
          </a:p>
          <a:p>
            <a:pPr marL="0" indent="0">
              <a:buNone/>
            </a:pPr>
            <a:r>
              <a:rPr lang="en-IN" sz="2400" dirty="0">
                <a:latin typeface="Times New Roman" panose="02020603050405020304" pitchFamily="18" charset="0"/>
                <a:cs typeface="Times New Roman" panose="02020603050405020304" pitchFamily="18" charset="0"/>
              </a:rPr>
              <a:t>Columns of matrix: 2</a:t>
            </a:r>
          </a:p>
          <a:p>
            <a:pPr marL="0" indent="0">
              <a:buNone/>
            </a:pPr>
            <a:r>
              <a:rPr lang="en-IN" sz="2400" dirty="0">
                <a:latin typeface="Times New Roman" panose="02020603050405020304" pitchFamily="18" charset="0"/>
                <a:cs typeface="Times New Roman" panose="02020603050405020304" pitchFamily="18" charset="0"/>
              </a:rPr>
              <a:t>&gt; x=</a:t>
            </a:r>
            <a:r>
              <a:rPr lang="en-IN" sz="2400" dirty="0" err="1">
                <a:latin typeface="Times New Roman" panose="02020603050405020304" pitchFamily="18" charset="0"/>
                <a:cs typeface="Times New Roman" panose="02020603050405020304" pitchFamily="18" charset="0"/>
              </a:rPr>
              <a:t>as.integer</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readline</a:t>
            </a:r>
            <a:r>
              <a:rPr lang="en-IN" sz="2400" dirty="0">
                <a:latin typeface="Times New Roman" panose="02020603050405020304" pitchFamily="18" charset="0"/>
                <a:cs typeface="Times New Roman" panose="02020603050405020304" pitchFamily="18" charset="0"/>
              </a:rPr>
              <a:t>("Enter starting element of matrix: "))</a:t>
            </a:r>
          </a:p>
          <a:p>
            <a:pPr marL="0" indent="0">
              <a:buNone/>
            </a:pPr>
            <a:r>
              <a:rPr lang="en-IN" sz="2400" dirty="0">
                <a:latin typeface="Times New Roman" panose="02020603050405020304" pitchFamily="18" charset="0"/>
                <a:cs typeface="Times New Roman" panose="02020603050405020304" pitchFamily="18" charset="0"/>
              </a:rPr>
              <a:t>Enter starting element of matrix: 3</a:t>
            </a:r>
          </a:p>
          <a:p>
            <a:pPr marL="0" indent="0">
              <a:buNone/>
            </a:pPr>
            <a:r>
              <a:rPr lang="en-IN" sz="2400" dirty="0" smtClean="0">
                <a:latin typeface="Times New Roman" panose="02020603050405020304" pitchFamily="18" charset="0"/>
                <a:cs typeface="Times New Roman" panose="02020603050405020304" pitchFamily="18" charset="0"/>
              </a:rPr>
              <a:t>y=</a:t>
            </a:r>
            <a:r>
              <a:rPr lang="en-IN" sz="2400" dirty="0" err="1" smtClean="0">
                <a:latin typeface="Times New Roman" panose="02020603050405020304" pitchFamily="18" charset="0"/>
                <a:cs typeface="Times New Roman" panose="02020603050405020304" pitchFamily="18" charset="0"/>
              </a:rPr>
              <a:t>as.integer</a:t>
            </a:r>
            <a:r>
              <a:rPr lang="en-IN" sz="2400" dirty="0" smtClean="0">
                <a:latin typeface="Times New Roman" panose="02020603050405020304" pitchFamily="18" charset="0"/>
                <a:cs typeface="Times New Roman" panose="02020603050405020304" pitchFamily="18" charset="0"/>
              </a:rPr>
              <a:t>(</a:t>
            </a:r>
            <a:r>
              <a:rPr lang="en-IN" sz="2400" dirty="0" err="1" smtClean="0">
                <a:latin typeface="Times New Roman" panose="02020603050405020304" pitchFamily="18" charset="0"/>
                <a:cs typeface="Times New Roman" panose="02020603050405020304" pitchFamily="18" charset="0"/>
              </a:rPr>
              <a:t>readline</a:t>
            </a:r>
            <a:r>
              <a:rPr lang="en-IN" sz="2400" dirty="0">
                <a:latin typeface="Times New Roman" panose="02020603050405020304" pitchFamily="18" charset="0"/>
                <a:cs typeface="Times New Roman" panose="02020603050405020304" pitchFamily="18" charset="0"/>
              </a:rPr>
              <a:t>("Enter ending element of matrix: </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Enter ending element of matrix: 8</a:t>
            </a:r>
          </a:p>
          <a:p>
            <a:pPr marL="0" indent="0">
              <a:buNone/>
            </a:pPr>
            <a:r>
              <a:rPr lang="en-IN" sz="2400" dirty="0">
                <a:latin typeface="Times New Roman" panose="02020603050405020304" pitchFamily="18" charset="0"/>
                <a:cs typeface="Times New Roman" panose="02020603050405020304" pitchFamily="18" charset="0"/>
              </a:rPr>
              <a:t>&gt; m=matrix(c(</a:t>
            </a:r>
            <a:r>
              <a:rPr lang="en-IN" sz="2400" dirty="0" err="1">
                <a:latin typeface="Times New Roman" panose="02020603050405020304" pitchFamily="18" charset="0"/>
                <a:cs typeface="Times New Roman" panose="02020603050405020304" pitchFamily="18" charset="0"/>
              </a:rPr>
              <a:t>x:y</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rows,cols</a:t>
            </a: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&gt; m</a:t>
            </a:r>
          </a:p>
          <a:p>
            <a:pPr marL="0" indent="0">
              <a:buNone/>
            </a:pPr>
            <a:r>
              <a:rPr lang="en-IN" sz="2400" dirty="0">
                <a:latin typeface="Times New Roman" panose="02020603050405020304" pitchFamily="18" charset="0"/>
                <a:cs typeface="Times New Roman" panose="02020603050405020304" pitchFamily="18" charset="0"/>
              </a:rPr>
              <a:t>     [,1] [,2]</a:t>
            </a:r>
          </a:p>
          <a:p>
            <a:pPr marL="0" indent="0">
              <a:buNone/>
            </a:pPr>
            <a:r>
              <a:rPr lang="en-IN" sz="2400" dirty="0">
                <a:latin typeface="Times New Roman" panose="02020603050405020304" pitchFamily="18" charset="0"/>
                <a:cs typeface="Times New Roman" panose="02020603050405020304" pitchFamily="18" charset="0"/>
              </a:rPr>
              <a:t>[1,]    3    6</a:t>
            </a:r>
          </a:p>
          <a:p>
            <a:pPr marL="0" indent="0">
              <a:buNone/>
            </a:pPr>
            <a:r>
              <a:rPr lang="en-IN" sz="2400" dirty="0">
                <a:latin typeface="Times New Roman" panose="02020603050405020304" pitchFamily="18" charset="0"/>
                <a:cs typeface="Times New Roman" panose="02020603050405020304" pitchFamily="18" charset="0"/>
              </a:rPr>
              <a:t>[2,]    4    7</a:t>
            </a:r>
          </a:p>
          <a:p>
            <a:pPr marL="0" indent="0">
              <a:buNone/>
            </a:pPr>
            <a:r>
              <a:rPr lang="en-IN" sz="2400" dirty="0">
                <a:latin typeface="Times New Roman" panose="02020603050405020304" pitchFamily="18" charset="0"/>
                <a:cs typeface="Times New Roman" panose="02020603050405020304" pitchFamily="18" charset="0"/>
              </a:rPr>
              <a:t>[3,]    5    8</a:t>
            </a:r>
          </a:p>
          <a:p>
            <a:pPr>
              <a:buFont typeface="Wingdings" panose="05000000000000000000" pitchFamily="2" charset="2"/>
              <a:buChar char="Ø"/>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81743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7421" y="477671"/>
            <a:ext cx="8966579" cy="6550925"/>
          </a:xfrm>
        </p:spPr>
        <p:txBody>
          <a:bodyPr>
            <a:normAutofit fontScale="40000" lnSpcReduction="20000"/>
          </a:bodyPr>
          <a:lstStyle/>
          <a:p>
            <a:pPr marL="0" indent="0">
              <a:buNone/>
            </a:pPr>
            <a:endParaRPr lang="en-IN" dirty="0"/>
          </a:p>
          <a:p>
            <a:pPr marL="0" indent="0">
              <a:buNone/>
            </a:pPr>
            <a:endParaRPr lang="en-IN" sz="7400" dirty="0" smtClean="0">
              <a:latin typeface="Times New Roman" panose="02020603050405020304" pitchFamily="18" charset="0"/>
              <a:cs typeface="Times New Roman" panose="02020603050405020304" pitchFamily="18" charset="0"/>
            </a:endParaRPr>
          </a:p>
          <a:p>
            <a:pPr marL="0" indent="0">
              <a:buNone/>
            </a:pPr>
            <a:r>
              <a:rPr lang="en-IN" sz="7400" dirty="0" smtClean="0">
                <a:latin typeface="Times New Roman" panose="02020603050405020304" pitchFamily="18" charset="0"/>
                <a:cs typeface="Times New Roman" panose="02020603050405020304" pitchFamily="18" charset="0"/>
              </a:rPr>
              <a:t>&gt; </a:t>
            </a:r>
            <a:r>
              <a:rPr lang="en-IN" sz="7400" dirty="0">
                <a:latin typeface="Times New Roman" panose="02020603050405020304" pitchFamily="18" charset="0"/>
                <a:cs typeface="Times New Roman" panose="02020603050405020304" pitchFamily="18" charset="0"/>
              </a:rPr>
              <a:t>x1=</a:t>
            </a:r>
            <a:r>
              <a:rPr lang="en-IN" sz="7400" dirty="0" err="1">
                <a:latin typeface="Times New Roman" panose="02020603050405020304" pitchFamily="18" charset="0"/>
                <a:cs typeface="Times New Roman" panose="02020603050405020304" pitchFamily="18" charset="0"/>
              </a:rPr>
              <a:t>as.numeric</a:t>
            </a:r>
            <a:r>
              <a:rPr lang="en-IN" sz="7400" dirty="0">
                <a:latin typeface="Times New Roman" panose="02020603050405020304" pitchFamily="18" charset="0"/>
                <a:cs typeface="Times New Roman" panose="02020603050405020304" pitchFamily="18" charset="0"/>
              </a:rPr>
              <a:t>(</a:t>
            </a:r>
            <a:r>
              <a:rPr lang="en-IN" sz="7400" dirty="0" err="1">
                <a:latin typeface="Times New Roman" panose="02020603050405020304" pitchFamily="18" charset="0"/>
                <a:cs typeface="Times New Roman" panose="02020603050405020304" pitchFamily="18" charset="0"/>
              </a:rPr>
              <a:t>readline</a:t>
            </a:r>
            <a:r>
              <a:rPr lang="en-IN" sz="7400" dirty="0">
                <a:latin typeface="Times New Roman" panose="02020603050405020304" pitchFamily="18" charset="0"/>
                <a:cs typeface="Times New Roman" panose="02020603050405020304" pitchFamily="18" charset="0"/>
              </a:rPr>
              <a:t>(prompt = ("Enter first number : ")))</a:t>
            </a:r>
          </a:p>
          <a:p>
            <a:pPr marL="0" indent="0">
              <a:buNone/>
            </a:pPr>
            <a:r>
              <a:rPr lang="en-IN" sz="7400" dirty="0">
                <a:latin typeface="Times New Roman" panose="02020603050405020304" pitchFamily="18" charset="0"/>
                <a:cs typeface="Times New Roman" panose="02020603050405020304" pitchFamily="18" charset="0"/>
              </a:rPr>
              <a:t>Enter first number : 10</a:t>
            </a:r>
          </a:p>
          <a:p>
            <a:pPr marL="0" indent="0">
              <a:buNone/>
            </a:pPr>
            <a:r>
              <a:rPr lang="en-IN" sz="7400" dirty="0">
                <a:latin typeface="Times New Roman" panose="02020603050405020304" pitchFamily="18" charset="0"/>
                <a:cs typeface="Times New Roman" panose="02020603050405020304" pitchFamily="18" charset="0"/>
              </a:rPr>
              <a:t>&gt; x2=</a:t>
            </a:r>
            <a:r>
              <a:rPr lang="en-IN" sz="7400" dirty="0" err="1">
                <a:latin typeface="Times New Roman" panose="02020603050405020304" pitchFamily="18" charset="0"/>
                <a:cs typeface="Times New Roman" panose="02020603050405020304" pitchFamily="18" charset="0"/>
              </a:rPr>
              <a:t>as.numeric</a:t>
            </a:r>
            <a:r>
              <a:rPr lang="en-IN" sz="7400" dirty="0">
                <a:latin typeface="Times New Roman" panose="02020603050405020304" pitchFamily="18" charset="0"/>
                <a:cs typeface="Times New Roman" panose="02020603050405020304" pitchFamily="18" charset="0"/>
              </a:rPr>
              <a:t>(</a:t>
            </a:r>
            <a:r>
              <a:rPr lang="en-IN" sz="7400" dirty="0" err="1">
                <a:latin typeface="Times New Roman" panose="02020603050405020304" pitchFamily="18" charset="0"/>
                <a:cs typeface="Times New Roman" panose="02020603050405020304" pitchFamily="18" charset="0"/>
              </a:rPr>
              <a:t>readline</a:t>
            </a:r>
            <a:r>
              <a:rPr lang="en-IN" sz="7400" dirty="0">
                <a:latin typeface="Times New Roman" panose="02020603050405020304" pitchFamily="18" charset="0"/>
                <a:cs typeface="Times New Roman" panose="02020603050405020304" pitchFamily="18" charset="0"/>
              </a:rPr>
              <a:t>(prompt = ("Enter second number : ")))</a:t>
            </a:r>
          </a:p>
          <a:p>
            <a:pPr marL="0" indent="0">
              <a:buNone/>
            </a:pPr>
            <a:r>
              <a:rPr lang="en-IN" sz="7400" dirty="0">
                <a:latin typeface="Times New Roman" panose="02020603050405020304" pitchFamily="18" charset="0"/>
                <a:cs typeface="Times New Roman" panose="02020603050405020304" pitchFamily="18" charset="0"/>
              </a:rPr>
              <a:t>Enter second number : 20</a:t>
            </a:r>
          </a:p>
          <a:p>
            <a:pPr marL="0" indent="0">
              <a:buNone/>
            </a:pPr>
            <a:r>
              <a:rPr lang="en-IN" sz="7400" dirty="0">
                <a:latin typeface="Times New Roman" panose="02020603050405020304" pitchFamily="18" charset="0"/>
                <a:cs typeface="Times New Roman" panose="02020603050405020304" pitchFamily="18" charset="0"/>
              </a:rPr>
              <a:t>&gt; x3=</a:t>
            </a:r>
            <a:r>
              <a:rPr lang="en-IN" sz="7400" dirty="0" err="1">
                <a:latin typeface="Times New Roman" panose="02020603050405020304" pitchFamily="18" charset="0"/>
                <a:cs typeface="Times New Roman" panose="02020603050405020304" pitchFamily="18" charset="0"/>
              </a:rPr>
              <a:t>as.numeric</a:t>
            </a:r>
            <a:r>
              <a:rPr lang="en-IN" sz="7400" dirty="0">
                <a:latin typeface="Times New Roman" panose="02020603050405020304" pitchFamily="18" charset="0"/>
                <a:cs typeface="Times New Roman" panose="02020603050405020304" pitchFamily="18" charset="0"/>
              </a:rPr>
              <a:t>(</a:t>
            </a:r>
            <a:r>
              <a:rPr lang="en-IN" sz="7400" dirty="0" err="1">
                <a:latin typeface="Times New Roman" panose="02020603050405020304" pitchFamily="18" charset="0"/>
                <a:cs typeface="Times New Roman" panose="02020603050405020304" pitchFamily="18" charset="0"/>
              </a:rPr>
              <a:t>readline</a:t>
            </a:r>
            <a:r>
              <a:rPr lang="en-IN" sz="7400" dirty="0">
                <a:latin typeface="Times New Roman" panose="02020603050405020304" pitchFamily="18" charset="0"/>
                <a:cs typeface="Times New Roman" panose="02020603050405020304" pitchFamily="18" charset="0"/>
              </a:rPr>
              <a:t>(prompt = ("Enter Third  number : ")))</a:t>
            </a:r>
          </a:p>
          <a:p>
            <a:pPr marL="0" indent="0">
              <a:buNone/>
            </a:pPr>
            <a:r>
              <a:rPr lang="en-IN" sz="7400" dirty="0">
                <a:latin typeface="Times New Roman" panose="02020603050405020304" pitchFamily="18" charset="0"/>
                <a:cs typeface="Times New Roman" panose="02020603050405020304" pitchFamily="18" charset="0"/>
              </a:rPr>
              <a:t>Enter Third  number : 30</a:t>
            </a:r>
          </a:p>
          <a:p>
            <a:pPr marL="0" indent="0">
              <a:buNone/>
            </a:pPr>
            <a:r>
              <a:rPr lang="en-IN" sz="7400" dirty="0">
                <a:latin typeface="Times New Roman" panose="02020603050405020304" pitchFamily="18" charset="0"/>
                <a:cs typeface="Times New Roman" panose="02020603050405020304" pitchFamily="18" charset="0"/>
              </a:rPr>
              <a:t>&gt; v1=c(x1,x2,x3)</a:t>
            </a:r>
          </a:p>
          <a:p>
            <a:pPr marL="0" indent="0">
              <a:buNone/>
            </a:pPr>
            <a:r>
              <a:rPr lang="en-IN" sz="7400" dirty="0">
                <a:latin typeface="Times New Roman" panose="02020603050405020304" pitchFamily="18" charset="0"/>
                <a:cs typeface="Times New Roman" panose="02020603050405020304" pitchFamily="18" charset="0"/>
              </a:rPr>
              <a:t>&gt; v1</a:t>
            </a:r>
          </a:p>
          <a:p>
            <a:pPr marL="0" indent="0">
              <a:buNone/>
            </a:pPr>
            <a:r>
              <a:rPr lang="en-IN" sz="7400" dirty="0">
                <a:latin typeface="Times New Roman" panose="02020603050405020304" pitchFamily="18" charset="0"/>
                <a:cs typeface="Times New Roman" panose="02020603050405020304" pitchFamily="18" charset="0"/>
              </a:rPr>
              <a:t>[1] 10 20 </a:t>
            </a:r>
            <a:r>
              <a:rPr lang="en-IN" sz="7400" dirty="0" smtClean="0">
                <a:latin typeface="Times New Roman" panose="02020603050405020304" pitchFamily="18" charset="0"/>
                <a:cs typeface="Times New Roman" panose="02020603050405020304" pitchFamily="18" charset="0"/>
              </a:rPr>
              <a:t>30</a:t>
            </a:r>
            <a:endParaRPr lang="en-IN" sz="7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146</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5798209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32012" y="1152908"/>
            <a:ext cx="8816453" cy="5705092"/>
          </a:xfrm>
        </p:spPr>
        <p:txBody>
          <a:bodyPr>
            <a:normAutofit fontScale="70000" lnSpcReduction="20000"/>
          </a:bodyPr>
          <a:lstStyle/>
          <a:p>
            <a:pPr marL="0" indent="0">
              <a:buNone/>
            </a:pPr>
            <a:r>
              <a:rPr lang="en-IN" sz="3400" dirty="0">
                <a:latin typeface="Times New Roman" panose="02020603050405020304" pitchFamily="18" charset="0"/>
                <a:cs typeface="Times New Roman" panose="02020603050405020304" pitchFamily="18" charset="0"/>
              </a:rPr>
              <a:t>&gt; y1=</a:t>
            </a:r>
            <a:r>
              <a:rPr lang="en-IN" sz="3400" dirty="0" err="1">
                <a:latin typeface="Times New Roman" panose="02020603050405020304" pitchFamily="18" charset="0"/>
                <a:cs typeface="Times New Roman" panose="02020603050405020304" pitchFamily="18" charset="0"/>
              </a:rPr>
              <a:t>as.numeric</a:t>
            </a:r>
            <a:r>
              <a:rPr lang="en-IN" sz="3400" dirty="0">
                <a:latin typeface="Times New Roman" panose="02020603050405020304" pitchFamily="18" charset="0"/>
                <a:cs typeface="Times New Roman" panose="02020603050405020304" pitchFamily="18" charset="0"/>
              </a:rPr>
              <a:t>(</a:t>
            </a:r>
            <a:r>
              <a:rPr lang="en-IN" sz="3400" dirty="0" err="1">
                <a:latin typeface="Times New Roman" panose="02020603050405020304" pitchFamily="18" charset="0"/>
                <a:cs typeface="Times New Roman" panose="02020603050405020304" pitchFamily="18" charset="0"/>
              </a:rPr>
              <a:t>readline</a:t>
            </a:r>
            <a:r>
              <a:rPr lang="en-IN" sz="3400" dirty="0">
                <a:latin typeface="Times New Roman" panose="02020603050405020304" pitchFamily="18" charset="0"/>
                <a:cs typeface="Times New Roman" panose="02020603050405020304" pitchFamily="18" charset="0"/>
              </a:rPr>
              <a:t>(prompt = ("Enter first number : ")))</a:t>
            </a:r>
          </a:p>
          <a:p>
            <a:pPr marL="0" indent="0">
              <a:buNone/>
            </a:pPr>
            <a:r>
              <a:rPr lang="en-IN" sz="3400" dirty="0">
                <a:latin typeface="Times New Roman" panose="02020603050405020304" pitchFamily="18" charset="0"/>
                <a:cs typeface="Times New Roman" panose="02020603050405020304" pitchFamily="18" charset="0"/>
              </a:rPr>
              <a:t>Enter first number : 20</a:t>
            </a:r>
          </a:p>
          <a:p>
            <a:pPr marL="0" indent="0">
              <a:buNone/>
            </a:pPr>
            <a:r>
              <a:rPr lang="en-IN" sz="3400" dirty="0">
                <a:latin typeface="Times New Roman" panose="02020603050405020304" pitchFamily="18" charset="0"/>
                <a:cs typeface="Times New Roman" panose="02020603050405020304" pitchFamily="18" charset="0"/>
              </a:rPr>
              <a:t>&gt; y2=</a:t>
            </a:r>
            <a:r>
              <a:rPr lang="en-IN" sz="3400" dirty="0" err="1">
                <a:latin typeface="Times New Roman" panose="02020603050405020304" pitchFamily="18" charset="0"/>
                <a:cs typeface="Times New Roman" panose="02020603050405020304" pitchFamily="18" charset="0"/>
              </a:rPr>
              <a:t>as.numeric</a:t>
            </a:r>
            <a:r>
              <a:rPr lang="en-IN" sz="3400" dirty="0">
                <a:latin typeface="Times New Roman" panose="02020603050405020304" pitchFamily="18" charset="0"/>
                <a:cs typeface="Times New Roman" panose="02020603050405020304" pitchFamily="18" charset="0"/>
              </a:rPr>
              <a:t>(</a:t>
            </a:r>
            <a:r>
              <a:rPr lang="en-IN" sz="3400" dirty="0" err="1">
                <a:latin typeface="Times New Roman" panose="02020603050405020304" pitchFamily="18" charset="0"/>
                <a:cs typeface="Times New Roman" panose="02020603050405020304" pitchFamily="18" charset="0"/>
              </a:rPr>
              <a:t>readline</a:t>
            </a:r>
            <a:r>
              <a:rPr lang="en-IN" sz="3400" dirty="0">
                <a:latin typeface="Times New Roman" panose="02020603050405020304" pitchFamily="18" charset="0"/>
                <a:cs typeface="Times New Roman" panose="02020603050405020304" pitchFamily="18" charset="0"/>
              </a:rPr>
              <a:t>(prompt = ("Enter second number : ")))</a:t>
            </a:r>
          </a:p>
          <a:p>
            <a:pPr marL="0" indent="0">
              <a:buNone/>
            </a:pPr>
            <a:r>
              <a:rPr lang="en-IN" sz="3400" dirty="0">
                <a:latin typeface="Times New Roman" panose="02020603050405020304" pitchFamily="18" charset="0"/>
                <a:cs typeface="Times New Roman" panose="02020603050405020304" pitchFamily="18" charset="0"/>
              </a:rPr>
              <a:t>Enter second number : 10</a:t>
            </a:r>
          </a:p>
          <a:p>
            <a:pPr marL="0" indent="0">
              <a:buNone/>
            </a:pPr>
            <a:r>
              <a:rPr lang="en-IN" sz="3400" dirty="0">
                <a:latin typeface="Times New Roman" panose="02020603050405020304" pitchFamily="18" charset="0"/>
                <a:cs typeface="Times New Roman" panose="02020603050405020304" pitchFamily="18" charset="0"/>
              </a:rPr>
              <a:t>&gt; y1=</a:t>
            </a:r>
            <a:r>
              <a:rPr lang="en-IN" sz="3400" dirty="0" err="1">
                <a:latin typeface="Times New Roman" panose="02020603050405020304" pitchFamily="18" charset="0"/>
                <a:cs typeface="Times New Roman" panose="02020603050405020304" pitchFamily="18" charset="0"/>
              </a:rPr>
              <a:t>as.numeric</a:t>
            </a:r>
            <a:r>
              <a:rPr lang="en-IN" sz="3400" dirty="0">
                <a:latin typeface="Times New Roman" panose="02020603050405020304" pitchFamily="18" charset="0"/>
                <a:cs typeface="Times New Roman" panose="02020603050405020304" pitchFamily="18" charset="0"/>
              </a:rPr>
              <a:t>(</a:t>
            </a:r>
            <a:r>
              <a:rPr lang="en-IN" sz="3400" dirty="0" err="1">
                <a:latin typeface="Times New Roman" panose="02020603050405020304" pitchFamily="18" charset="0"/>
                <a:cs typeface="Times New Roman" panose="02020603050405020304" pitchFamily="18" charset="0"/>
              </a:rPr>
              <a:t>readline</a:t>
            </a:r>
            <a:r>
              <a:rPr lang="en-IN" sz="3400" dirty="0">
                <a:latin typeface="Times New Roman" panose="02020603050405020304" pitchFamily="18" charset="0"/>
                <a:cs typeface="Times New Roman" panose="02020603050405020304" pitchFamily="18" charset="0"/>
              </a:rPr>
              <a:t>(prompt = ("Enter Third number : ")))</a:t>
            </a:r>
          </a:p>
          <a:p>
            <a:pPr marL="0" indent="0">
              <a:buNone/>
            </a:pPr>
            <a:r>
              <a:rPr lang="en-IN" sz="3400" dirty="0">
                <a:latin typeface="Times New Roman" panose="02020603050405020304" pitchFamily="18" charset="0"/>
                <a:cs typeface="Times New Roman" panose="02020603050405020304" pitchFamily="18" charset="0"/>
              </a:rPr>
              <a:t>Enter Third number : 30</a:t>
            </a:r>
          </a:p>
          <a:p>
            <a:pPr marL="0" indent="0">
              <a:buNone/>
            </a:pPr>
            <a:r>
              <a:rPr lang="en-IN" sz="3400" dirty="0">
                <a:latin typeface="Times New Roman" panose="02020603050405020304" pitchFamily="18" charset="0"/>
                <a:cs typeface="Times New Roman" panose="02020603050405020304" pitchFamily="18" charset="0"/>
              </a:rPr>
              <a:t>&gt; v2=c(y1,y2,y3)</a:t>
            </a:r>
          </a:p>
          <a:p>
            <a:pPr marL="0" indent="0">
              <a:buNone/>
            </a:pPr>
            <a:r>
              <a:rPr lang="en-IN" sz="3400" dirty="0">
                <a:latin typeface="Times New Roman" panose="02020603050405020304" pitchFamily="18" charset="0"/>
                <a:cs typeface="Times New Roman" panose="02020603050405020304" pitchFamily="18" charset="0"/>
              </a:rPr>
              <a:t>Error: object 'y3' not found</a:t>
            </a:r>
          </a:p>
          <a:p>
            <a:pPr marL="0" indent="0">
              <a:buNone/>
            </a:pPr>
            <a:r>
              <a:rPr lang="en-IN" sz="3400" dirty="0">
                <a:latin typeface="Times New Roman" panose="02020603050405020304" pitchFamily="18" charset="0"/>
                <a:cs typeface="Times New Roman" panose="02020603050405020304" pitchFamily="18" charset="0"/>
              </a:rPr>
              <a:t>&gt; v2=c(y1,y2,y1)</a:t>
            </a:r>
          </a:p>
          <a:p>
            <a:pPr marL="0" indent="0">
              <a:buNone/>
            </a:pPr>
            <a:r>
              <a:rPr lang="en-IN" sz="3400" dirty="0">
                <a:latin typeface="Times New Roman" panose="02020603050405020304" pitchFamily="18" charset="0"/>
                <a:cs typeface="Times New Roman" panose="02020603050405020304" pitchFamily="18" charset="0"/>
              </a:rPr>
              <a:t>&gt; v2</a:t>
            </a:r>
          </a:p>
          <a:p>
            <a:pPr marL="0" indent="0">
              <a:buNone/>
            </a:pPr>
            <a:r>
              <a:rPr lang="en-IN" sz="3400" dirty="0">
                <a:latin typeface="Times New Roman" panose="02020603050405020304" pitchFamily="18" charset="0"/>
                <a:cs typeface="Times New Roman" panose="02020603050405020304" pitchFamily="18" charset="0"/>
              </a:rPr>
              <a:t>[1] 30 10 30</a:t>
            </a:r>
          </a:p>
          <a:p>
            <a:pPr marL="0" indent="0">
              <a:buNone/>
            </a:pPr>
            <a:r>
              <a:rPr lang="en-IN" sz="3400" dirty="0">
                <a:latin typeface="Times New Roman" panose="02020603050405020304" pitchFamily="18" charset="0"/>
                <a:cs typeface="Times New Roman" panose="02020603050405020304" pitchFamily="18" charset="0"/>
              </a:rPr>
              <a:t>&gt; paste(v1+v2)</a:t>
            </a:r>
          </a:p>
          <a:p>
            <a:pPr marL="0" indent="0">
              <a:buNone/>
            </a:pPr>
            <a:r>
              <a:rPr lang="en-IN" sz="3400" dirty="0">
                <a:latin typeface="Times New Roman" panose="02020603050405020304" pitchFamily="18" charset="0"/>
                <a:cs typeface="Times New Roman" panose="02020603050405020304" pitchFamily="18" charset="0"/>
              </a:rPr>
              <a:t>[1] "40" "30" "60"</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147</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4214049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570" y="624110"/>
            <a:ext cx="8488907" cy="1280890"/>
          </a:xfrm>
        </p:spPr>
        <p:txBody>
          <a:bodyPr/>
          <a:lstStyle/>
          <a:p>
            <a:pPr algn="ctr"/>
            <a:r>
              <a:rPr lang="en-US" b="1" dirty="0" smtClean="0">
                <a:latin typeface="Times New Roman" panose="02020603050405020304" pitchFamily="18" charset="0"/>
                <a:cs typeface="Times New Roman" panose="02020603050405020304" pitchFamily="18" charset="0"/>
              </a:rPr>
              <a:t>Convert an object into another form</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9307" y="1583140"/>
            <a:ext cx="8789159" cy="5274860"/>
          </a:xfrm>
        </p:spPr>
        <p:txBody>
          <a:bodyPr>
            <a:normAutofit/>
          </a:bodyPr>
          <a:lstStyle/>
          <a:p>
            <a:pPr marL="0" indent="0">
              <a:buNone/>
            </a:pPr>
            <a:r>
              <a:rPr lang="en-US" sz="2800" dirty="0" smtClean="0">
                <a:latin typeface="Times New Roman" panose="02020603050405020304" pitchFamily="18" charset="0"/>
                <a:cs typeface="Times New Roman" panose="02020603050405020304" pitchFamily="18" charset="0"/>
              </a:rPr>
              <a:t>Convert a matrix to a  Data Frame</a:t>
            </a:r>
          </a:p>
          <a:p>
            <a:pPr marL="0" indent="0">
              <a:buNone/>
            </a:pPr>
            <a:r>
              <a:rPr lang="en-US" sz="2800" dirty="0" err="1">
                <a:latin typeface="Times New Roman" panose="02020603050405020304" pitchFamily="18" charset="0"/>
                <a:cs typeface="Times New Roman" panose="02020603050405020304" pitchFamily="18" charset="0"/>
              </a:rPr>
              <a:t>xy</a:t>
            </a:r>
            <a:r>
              <a:rPr lang="en-US" sz="2800" dirty="0">
                <a:latin typeface="Times New Roman" panose="02020603050405020304" pitchFamily="18" charset="0"/>
                <a:cs typeface="Times New Roman" panose="02020603050405020304" pitchFamily="18" charset="0"/>
              </a:rPr>
              <a:t>=matrix(c(3:14), </a:t>
            </a:r>
            <a:r>
              <a:rPr lang="en-US" sz="2800" dirty="0" err="1">
                <a:latin typeface="Times New Roman" panose="02020603050405020304" pitchFamily="18" charset="0"/>
                <a:cs typeface="Times New Roman" panose="02020603050405020304" pitchFamily="18" charset="0"/>
              </a:rPr>
              <a:t>nrow</a:t>
            </a:r>
            <a:r>
              <a:rPr lang="en-US" sz="2800" dirty="0">
                <a:latin typeface="Times New Roman" panose="02020603050405020304" pitchFamily="18" charset="0"/>
                <a:cs typeface="Times New Roman" panose="02020603050405020304" pitchFamily="18" charset="0"/>
              </a:rPr>
              <a:t>=4,byrow=T</a:t>
            </a:r>
            <a:r>
              <a:rPr lang="en-US" sz="2800" dirty="0" smtClean="0">
                <a:latin typeface="Times New Roman" panose="02020603050405020304" pitchFamily="18" charset="0"/>
                <a:cs typeface="Times New Roman" panose="02020603050405020304" pitchFamily="18" charset="0"/>
              </a:rPr>
              <a:t>)</a:t>
            </a:r>
          </a:p>
          <a:p>
            <a:pPr marL="0" indent="0">
              <a:buNone/>
            </a:pPr>
            <a:r>
              <a:rPr lang="en-US" sz="2800" dirty="0" smtClean="0">
                <a:latin typeface="Times New Roman" panose="02020603050405020304" pitchFamily="18" charset="0"/>
                <a:cs typeface="Times New Roman" panose="02020603050405020304" pitchFamily="18" charset="0"/>
              </a:rPr>
              <a:t>rows=c</a:t>
            </a:r>
            <a:r>
              <a:rPr lang="en-US" sz="2800" dirty="0">
                <a:latin typeface="Times New Roman" panose="02020603050405020304" pitchFamily="18" charset="0"/>
                <a:cs typeface="Times New Roman" panose="02020603050405020304" pitchFamily="18" charset="0"/>
              </a:rPr>
              <a:t>("row1","row2","row3","row4</a:t>
            </a:r>
            <a:r>
              <a:rPr lang="en-US" sz="2800" dirty="0" smtClean="0">
                <a:latin typeface="Times New Roman" panose="02020603050405020304" pitchFamily="18" charset="0"/>
                <a:cs typeface="Times New Roman" panose="02020603050405020304" pitchFamily="18" charset="0"/>
              </a:rPr>
              <a:t>")</a:t>
            </a:r>
          </a:p>
          <a:p>
            <a:pPr marL="0" indent="0">
              <a:buNone/>
            </a:pPr>
            <a:r>
              <a:rPr lang="en-US" sz="2800" dirty="0" smtClean="0">
                <a:latin typeface="Times New Roman" panose="02020603050405020304" pitchFamily="18" charset="0"/>
                <a:cs typeface="Times New Roman" panose="02020603050405020304" pitchFamily="18" charset="0"/>
              </a:rPr>
              <a:t>cols=c</a:t>
            </a:r>
            <a:r>
              <a:rPr lang="en-US" sz="2800" dirty="0">
                <a:latin typeface="Times New Roman" panose="02020603050405020304" pitchFamily="18" charset="0"/>
                <a:cs typeface="Times New Roman" panose="02020603050405020304" pitchFamily="18" charset="0"/>
              </a:rPr>
              <a:t>("col1","col2","col3</a:t>
            </a:r>
            <a:r>
              <a:rPr lang="en-US" sz="2800" dirty="0" smtClean="0">
                <a:latin typeface="Times New Roman" panose="02020603050405020304" pitchFamily="18" charset="0"/>
                <a:cs typeface="Times New Roman" panose="02020603050405020304" pitchFamily="18" charset="0"/>
              </a:rPr>
              <a:t>")</a:t>
            </a:r>
          </a:p>
          <a:p>
            <a:pPr marL="0" indent="0">
              <a:buNone/>
            </a:pPr>
            <a:r>
              <a:rPr lang="en-US" sz="2800" dirty="0" smtClean="0">
                <a:latin typeface="Times New Roman" panose="02020603050405020304" pitchFamily="18" charset="0"/>
                <a:cs typeface="Times New Roman" panose="02020603050405020304" pitchFamily="18" charset="0"/>
              </a:rPr>
              <a:t>matrix(c(3:14</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nrow</a:t>
            </a:r>
            <a:r>
              <a:rPr lang="en-US" sz="2800" dirty="0">
                <a:latin typeface="Times New Roman" panose="02020603050405020304" pitchFamily="18" charset="0"/>
                <a:cs typeface="Times New Roman" panose="02020603050405020304" pitchFamily="18" charset="0"/>
              </a:rPr>
              <a:t>=4,byrow=T, </a:t>
            </a:r>
            <a:r>
              <a:rPr lang="en-US" sz="2800" dirty="0" err="1">
                <a:latin typeface="Times New Roman" panose="02020603050405020304" pitchFamily="18" charset="0"/>
                <a:cs typeface="Times New Roman" panose="02020603050405020304" pitchFamily="18" charset="0"/>
              </a:rPr>
              <a:t>dimnames</a:t>
            </a:r>
            <a:r>
              <a:rPr lang="en-US" sz="2800" dirty="0">
                <a:latin typeface="Times New Roman" panose="02020603050405020304" pitchFamily="18" charset="0"/>
                <a:cs typeface="Times New Roman" panose="02020603050405020304" pitchFamily="18" charset="0"/>
              </a:rPr>
              <a:t> = list(</a:t>
            </a:r>
            <a:r>
              <a:rPr lang="en-US" sz="2800" dirty="0" err="1">
                <a:latin typeface="Times New Roman" panose="02020603050405020304" pitchFamily="18" charset="0"/>
                <a:cs typeface="Times New Roman" panose="02020603050405020304" pitchFamily="18" charset="0"/>
              </a:rPr>
              <a:t>rows,cols</a:t>
            </a:r>
            <a:r>
              <a:rPr lang="en-US" sz="2800" dirty="0" smtClean="0">
                <a:latin typeface="Times New Roman" panose="02020603050405020304" pitchFamily="18" charset="0"/>
                <a:cs typeface="Times New Roman" panose="02020603050405020304" pitchFamily="18" charset="0"/>
              </a:rPr>
              <a:t>))</a:t>
            </a:r>
          </a:p>
          <a:p>
            <a:pPr marL="0" indent="0">
              <a:buNone/>
            </a:pPr>
            <a:r>
              <a:rPr lang="en-US" sz="2800" dirty="0" smtClean="0">
                <a:latin typeface="Times New Roman" panose="02020603050405020304" pitchFamily="18" charset="0"/>
                <a:cs typeface="Times New Roman" panose="02020603050405020304" pitchFamily="18" charset="0"/>
              </a:rPr>
              <a:t>xy1=</a:t>
            </a:r>
            <a:r>
              <a:rPr lang="en-US" sz="2800" dirty="0" err="1" smtClean="0">
                <a:latin typeface="Times New Roman" panose="02020603050405020304" pitchFamily="18" charset="0"/>
                <a:cs typeface="Times New Roman" panose="02020603050405020304" pitchFamily="18" charset="0"/>
              </a:rPr>
              <a:t>as.data.frame</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xy</a:t>
            </a:r>
            <a:r>
              <a:rPr lang="en-US" sz="2800" dirty="0" smtClean="0">
                <a:latin typeface="Times New Roman" panose="02020603050405020304" pitchFamily="18" charset="0"/>
                <a:cs typeface="Times New Roman" panose="02020603050405020304" pitchFamily="18" charset="0"/>
              </a:rPr>
              <a:t>)</a:t>
            </a:r>
          </a:p>
          <a:p>
            <a:pPr marL="0" indent="0">
              <a:buNone/>
            </a:pPr>
            <a:r>
              <a:rPr lang="en-US" sz="2800" dirty="0">
                <a:latin typeface="Times New Roman" panose="02020603050405020304" pitchFamily="18" charset="0"/>
                <a:cs typeface="Times New Roman" panose="02020603050405020304" pitchFamily="18" charset="0"/>
              </a:rPr>
              <a:t>x</a:t>
            </a:r>
            <a:r>
              <a:rPr lang="en-US" sz="2800" dirty="0" smtClean="0">
                <a:latin typeface="Times New Roman" panose="02020603050405020304" pitchFamily="18" charset="0"/>
                <a:cs typeface="Times New Roman" panose="02020603050405020304" pitchFamily="18" charset="0"/>
              </a:rPr>
              <a:t>y1</a:t>
            </a:r>
          </a:p>
          <a:p>
            <a:pPr marL="0" indent="0">
              <a:buNone/>
            </a:pPr>
            <a:r>
              <a:rPr lang="en-US" sz="2800" dirty="0" smtClean="0">
                <a:latin typeface="Times New Roman" panose="02020603050405020304" pitchFamily="18" charset="0"/>
                <a:cs typeface="Times New Roman" panose="02020603050405020304" pitchFamily="18" charset="0"/>
              </a:rPr>
              <a:t>class(xy1</a:t>
            </a:r>
            <a:r>
              <a:rPr lang="en-US" sz="2800" dirty="0">
                <a:latin typeface="Times New Roman" panose="02020603050405020304" pitchFamily="18" charset="0"/>
                <a:cs typeface="Times New Roman" panose="02020603050405020304" pitchFamily="18" charset="0"/>
              </a:rPr>
              <a:t>)</a:t>
            </a:r>
            <a:endParaRPr lang="en-US" sz="2800" dirty="0" smtClean="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148</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3660912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55093" y="0"/>
            <a:ext cx="7879307" cy="5911222"/>
          </a:xfrm>
        </p:spPr>
        <p:txBody>
          <a:bodyPr>
            <a:noAutofit/>
          </a:bodyPr>
          <a:lstStyle/>
          <a:p>
            <a:pPr marL="0" indent="0">
              <a:buNone/>
            </a:pPr>
            <a:r>
              <a:rPr lang="en-IN" sz="2400" dirty="0" smtClean="0">
                <a:latin typeface="Times New Roman" panose="02020603050405020304" pitchFamily="18" charset="0"/>
                <a:cs typeface="Times New Roman" panose="02020603050405020304" pitchFamily="18" charset="0"/>
              </a:rPr>
              <a:t>          col1 </a:t>
            </a:r>
            <a:r>
              <a:rPr lang="en-IN" sz="2400" dirty="0">
                <a:latin typeface="Times New Roman" panose="02020603050405020304" pitchFamily="18" charset="0"/>
                <a:cs typeface="Times New Roman" panose="02020603050405020304" pitchFamily="18" charset="0"/>
              </a:rPr>
              <a:t>col2 col3</a:t>
            </a:r>
          </a:p>
          <a:p>
            <a:pPr marL="0" indent="0">
              <a:buNone/>
            </a:pPr>
            <a:r>
              <a:rPr lang="en-IN" sz="2400" dirty="0">
                <a:latin typeface="Times New Roman" panose="02020603050405020304" pitchFamily="18" charset="0"/>
                <a:cs typeface="Times New Roman" panose="02020603050405020304" pitchFamily="18" charset="0"/>
              </a:rPr>
              <a:t>row1    3    4    5</a:t>
            </a:r>
          </a:p>
          <a:p>
            <a:pPr marL="0" indent="0">
              <a:buNone/>
            </a:pPr>
            <a:r>
              <a:rPr lang="en-IN" sz="2400" dirty="0">
                <a:latin typeface="Times New Roman" panose="02020603050405020304" pitchFamily="18" charset="0"/>
                <a:cs typeface="Times New Roman" panose="02020603050405020304" pitchFamily="18" charset="0"/>
              </a:rPr>
              <a:t>row2    6    7    8</a:t>
            </a:r>
          </a:p>
          <a:p>
            <a:pPr marL="0" indent="0">
              <a:buNone/>
            </a:pPr>
            <a:r>
              <a:rPr lang="en-IN" sz="2400" dirty="0">
                <a:latin typeface="Times New Roman" panose="02020603050405020304" pitchFamily="18" charset="0"/>
                <a:cs typeface="Times New Roman" panose="02020603050405020304" pitchFamily="18" charset="0"/>
              </a:rPr>
              <a:t>row3    9   10   11</a:t>
            </a:r>
          </a:p>
          <a:p>
            <a:pPr marL="0" indent="0">
              <a:buNone/>
            </a:pPr>
            <a:r>
              <a:rPr lang="en-IN" sz="2400" dirty="0">
                <a:latin typeface="Times New Roman" panose="02020603050405020304" pitchFamily="18" charset="0"/>
                <a:cs typeface="Times New Roman" panose="02020603050405020304" pitchFamily="18" charset="0"/>
              </a:rPr>
              <a:t>row4   12   13   14</a:t>
            </a:r>
          </a:p>
          <a:p>
            <a:pPr marL="0" indent="0">
              <a:buNone/>
            </a:pPr>
            <a:r>
              <a:rPr lang="en-IN" sz="2400" dirty="0">
                <a:latin typeface="Times New Roman" panose="02020603050405020304" pitchFamily="18" charset="0"/>
                <a:cs typeface="Times New Roman" panose="02020603050405020304" pitchFamily="18" charset="0"/>
              </a:rPr>
              <a:t>&gt; xy1=</a:t>
            </a:r>
            <a:r>
              <a:rPr lang="en-IN" sz="2400" dirty="0" err="1">
                <a:latin typeface="Times New Roman" panose="02020603050405020304" pitchFamily="18" charset="0"/>
                <a:cs typeface="Times New Roman" panose="02020603050405020304" pitchFamily="18" charset="0"/>
              </a:rPr>
              <a:t>as.data.frame</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xy</a:t>
            </a: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&gt; xy1</a:t>
            </a:r>
          </a:p>
          <a:p>
            <a:pPr marL="0" indent="0">
              <a:buNone/>
            </a:pPr>
            <a:r>
              <a:rPr lang="en-IN" sz="2400" dirty="0">
                <a:latin typeface="Times New Roman" panose="02020603050405020304" pitchFamily="18" charset="0"/>
                <a:cs typeface="Times New Roman" panose="02020603050405020304" pitchFamily="18" charset="0"/>
              </a:rPr>
              <a:t>  V1 V2 V3</a:t>
            </a:r>
          </a:p>
          <a:p>
            <a:pPr marL="0" indent="0">
              <a:buNone/>
            </a:pPr>
            <a:r>
              <a:rPr lang="en-IN" sz="2400" dirty="0">
                <a:latin typeface="Times New Roman" panose="02020603050405020304" pitchFamily="18" charset="0"/>
                <a:cs typeface="Times New Roman" panose="02020603050405020304" pitchFamily="18" charset="0"/>
              </a:rPr>
              <a:t>1  3  4  5</a:t>
            </a:r>
          </a:p>
          <a:p>
            <a:pPr marL="0" indent="0">
              <a:buNone/>
            </a:pPr>
            <a:r>
              <a:rPr lang="en-IN" sz="2400" dirty="0">
                <a:latin typeface="Times New Roman" panose="02020603050405020304" pitchFamily="18" charset="0"/>
                <a:cs typeface="Times New Roman" panose="02020603050405020304" pitchFamily="18" charset="0"/>
              </a:rPr>
              <a:t>2  6  7  8</a:t>
            </a:r>
          </a:p>
          <a:p>
            <a:pPr marL="0" indent="0">
              <a:buNone/>
            </a:pPr>
            <a:r>
              <a:rPr lang="en-IN" sz="2400" dirty="0">
                <a:latin typeface="Times New Roman" panose="02020603050405020304" pitchFamily="18" charset="0"/>
                <a:cs typeface="Times New Roman" panose="02020603050405020304" pitchFamily="18" charset="0"/>
              </a:rPr>
              <a:t>3  9 10 11</a:t>
            </a:r>
          </a:p>
          <a:p>
            <a:pPr marL="0" indent="0">
              <a:buNone/>
            </a:pPr>
            <a:r>
              <a:rPr lang="en-IN" sz="2400" dirty="0">
                <a:latin typeface="Times New Roman" panose="02020603050405020304" pitchFamily="18" charset="0"/>
                <a:cs typeface="Times New Roman" panose="02020603050405020304" pitchFamily="18" charset="0"/>
              </a:rPr>
              <a:t>4 12 13 14</a:t>
            </a:r>
          </a:p>
          <a:p>
            <a:pPr marL="0" indent="0">
              <a:buNone/>
            </a:pPr>
            <a:r>
              <a:rPr lang="en-IN" sz="2400" dirty="0">
                <a:latin typeface="Times New Roman" panose="02020603050405020304" pitchFamily="18" charset="0"/>
                <a:cs typeface="Times New Roman" panose="02020603050405020304" pitchFamily="18" charset="0"/>
              </a:rPr>
              <a:t>&gt; class(xy1)</a:t>
            </a:r>
          </a:p>
          <a:p>
            <a:pPr marL="0" indent="0">
              <a:buNone/>
            </a:pPr>
            <a:r>
              <a:rPr lang="en-IN" sz="2400" dirty="0">
                <a:latin typeface="Times New Roman" panose="02020603050405020304" pitchFamily="18" charset="0"/>
                <a:cs typeface="Times New Roman" panose="02020603050405020304" pitchFamily="18" charset="0"/>
              </a:rPr>
              <a:t>[1] "</a:t>
            </a:r>
            <a:r>
              <a:rPr lang="en-IN" sz="2400" dirty="0" err="1">
                <a:latin typeface="Times New Roman" panose="02020603050405020304" pitchFamily="18" charset="0"/>
                <a:cs typeface="Times New Roman" panose="02020603050405020304" pitchFamily="18" charset="0"/>
              </a:rPr>
              <a:t>data.frame</a:t>
            </a:r>
            <a:r>
              <a:rPr lang="en-IN" sz="240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149</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678044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CCAD67E-1C84-4343-838A-0917F287EB8F}"/>
              </a:ext>
            </a:extLst>
          </p:cNvPr>
          <p:cNvPicPr>
            <a:picLocks noChangeAspect="1"/>
          </p:cNvPicPr>
          <p:nvPr/>
        </p:nvPicPr>
        <p:blipFill>
          <a:blip r:embed="rId4"/>
          <a:stretch>
            <a:fillRect/>
          </a:stretch>
        </p:blipFill>
        <p:spPr>
          <a:xfrm>
            <a:off x="321972" y="819556"/>
            <a:ext cx="8178085" cy="5093779"/>
          </a:xfrm>
          <a:prstGeom prst="rect">
            <a:avLst/>
          </a:prstGeom>
        </p:spPr>
      </p:pic>
    </p:spTree>
    <p:extLst>
      <p:ext uri="{BB962C8B-B14F-4D97-AF65-F5344CB8AC3E}">
        <p14:creationId xmlns:p14="http://schemas.microsoft.com/office/powerpoint/2010/main" val="10404257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18365" y="2133600"/>
            <a:ext cx="8316036" cy="4512860"/>
          </a:xfrm>
        </p:spPr>
        <p:txBody>
          <a:bodyPr>
            <a:normAutofit fontScale="92500" lnSpcReduction="10000"/>
          </a:bodyPr>
          <a:lstStyle/>
          <a:p>
            <a:pPr marL="0" indent="0">
              <a:buNone/>
            </a:pPr>
            <a:r>
              <a:rPr lang="en-IN" sz="2400" dirty="0">
                <a:latin typeface="Times New Roman" panose="02020603050405020304" pitchFamily="18" charset="0"/>
                <a:cs typeface="Times New Roman" panose="02020603050405020304" pitchFamily="18" charset="0"/>
              </a:rPr>
              <a:t>&gt; x2=</a:t>
            </a:r>
            <a:r>
              <a:rPr lang="en-IN" sz="2400" dirty="0" err="1">
                <a:latin typeface="Times New Roman" panose="02020603050405020304" pitchFamily="18" charset="0"/>
                <a:cs typeface="Times New Roman" panose="02020603050405020304" pitchFamily="18" charset="0"/>
              </a:rPr>
              <a:t>as.list</a:t>
            </a:r>
            <a:r>
              <a:rPr lang="en-IN" sz="2400" dirty="0">
                <a:latin typeface="Times New Roman" panose="02020603050405020304" pitchFamily="18" charset="0"/>
                <a:cs typeface="Times New Roman" panose="02020603050405020304" pitchFamily="18" charset="0"/>
              </a:rPr>
              <a:t>(xy1)</a:t>
            </a:r>
          </a:p>
          <a:p>
            <a:pPr marL="0" indent="0">
              <a:buNone/>
            </a:pPr>
            <a:r>
              <a:rPr lang="en-IN" sz="2400" dirty="0">
                <a:latin typeface="Times New Roman" panose="02020603050405020304" pitchFamily="18" charset="0"/>
                <a:cs typeface="Times New Roman" panose="02020603050405020304" pitchFamily="18" charset="0"/>
              </a:rPr>
              <a:t>&gt; x2</a:t>
            </a:r>
          </a:p>
          <a:p>
            <a:pPr marL="0" indent="0">
              <a:buNone/>
            </a:pPr>
            <a:r>
              <a:rPr lang="en-IN" sz="2400" dirty="0">
                <a:latin typeface="Times New Roman" panose="02020603050405020304" pitchFamily="18" charset="0"/>
                <a:cs typeface="Times New Roman" panose="02020603050405020304" pitchFamily="18" charset="0"/>
              </a:rPr>
              <a:t>$V1</a:t>
            </a:r>
          </a:p>
          <a:p>
            <a:pPr marL="0" indent="0">
              <a:buNone/>
            </a:pPr>
            <a:r>
              <a:rPr lang="en-IN" sz="2400" dirty="0">
                <a:latin typeface="Times New Roman" panose="02020603050405020304" pitchFamily="18" charset="0"/>
                <a:cs typeface="Times New Roman" panose="02020603050405020304" pitchFamily="18" charset="0"/>
              </a:rPr>
              <a:t>[1]  3  6  9 12</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$V2</a:t>
            </a:r>
          </a:p>
          <a:p>
            <a:pPr marL="0" indent="0">
              <a:buNone/>
            </a:pPr>
            <a:r>
              <a:rPr lang="en-IN" sz="2400" dirty="0">
                <a:latin typeface="Times New Roman" panose="02020603050405020304" pitchFamily="18" charset="0"/>
                <a:cs typeface="Times New Roman" panose="02020603050405020304" pitchFamily="18" charset="0"/>
              </a:rPr>
              <a:t>[1]  4  7 10 13</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$V3</a:t>
            </a:r>
          </a:p>
          <a:p>
            <a:pPr marL="0" indent="0">
              <a:buNone/>
            </a:pPr>
            <a:r>
              <a:rPr lang="en-IN" sz="2400" dirty="0">
                <a:latin typeface="Times New Roman" panose="02020603050405020304" pitchFamily="18" charset="0"/>
                <a:cs typeface="Times New Roman" panose="02020603050405020304" pitchFamily="18" charset="0"/>
              </a:rPr>
              <a:t>[1]  5  8 11 14</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150</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9811877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67" y="624110"/>
            <a:ext cx="7115033" cy="931735"/>
          </a:xfrm>
        </p:spPr>
        <p:txBody>
          <a:bodyPr/>
          <a:lstStyle/>
          <a:p>
            <a:pPr algn="ctr"/>
            <a:r>
              <a:rPr lang="en-US" b="1" dirty="0" smtClean="0">
                <a:latin typeface="Times New Roman" panose="02020603050405020304" pitchFamily="18" charset="0"/>
                <a:cs typeface="Times New Roman" panose="02020603050405020304" pitchFamily="18" charset="0"/>
              </a:rPr>
              <a:t>Functions</a:t>
            </a:r>
            <a:endParaRPr lang="en-IN"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272955" y="1404938"/>
            <a:ext cx="8748215" cy="5227637"/>
          </a:xfrm>
          <a:prstGeom prst="rect">
            <a:avLst/>
          </a:prstGeom>
        </p:spPr>
      </p:pic>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0040839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595" y="624110"/>
            <a:ext cx="7278806" cy="1280890"/>
          </a:xfrm>
        </p:spPr>
        <p:txBody>
          <a:bodyPr/>
          <a:lstStyle/>
          <a:p>
            <a:pPr algn="ctr"/>
            <a:r>
              <a:rPr lang="en-US" dirty="0" smtClean="0">
                <a:latin typeface="Times New Roman" panose="02020603050405020304" pitchFamily="18" charset="0"/>
                <a:cs typeface="Times New Roman" panose="02020603050405020304" pitchFamily="18" charset="0"/>
              </a:rPr>
              <a:t>Call the function</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152</a:t>
            </a:fld>
            <a:endParaRPr lang="en-US" sz="1400">
              <a:solidFill>
                <a:srgbClr val="000000"/>
              </a:solidFill>
              <a:latin typeface="Arial"/>
              <a:ea typeface="Arial"/>
              <a:cs typeface="Arial"/>
              <a:sym typeface="Arial"/>
            </a:endParaRPr>
          </a:p>
        </p:txBody>
      </p:sp>
      <p:sp>
        <p:nvSpPr>
          <p:cNvPr id="6" name="Content Placeholder 5"/>
          <p:cNvSpPr>
            <a:spLocks noGrp="1"/>
          </p:cNvSpPr>
          <p:nvPr>
            <p:ph idx="1"/>
          </p:nvPr>
        </p:nvSpPr>
        <p:spPr>
          <a:xfrm>
            <a:off x="511229" y="2133600"/>
            <a:ext cx="8023172" cy="3777622"/>
          </a:xfrm>
        </p:spPr>
        <p:txBody>
          <a:bodyPr>
            <a:normAutofit/>
          </a:bodyPr>
          <a:lstStyle/>
          <a:p>
            <a:pPr marL="0" indent="0">
              <a:buNone/>
            </a:pPr>
            <a:r>
              <a:rPr lang="en-IN" sz="3200" dirty="0">
                <a:latin typeface="Times New Roman" panose="02020603050405020304" pitchFamily="18" charset="0"/>
                <a:cs typeface="Times New Roman" panose="02020603050405020304" pitchFamily="18" charset="0"/>
              </a:rPr>
              <a:t>power=function(</a:t>
            </a:r>
            <a:r>
              <a:rPr lang="en-IN" sz="3200" dirty="0" err="1">
                <a:latin typeface="Times New Roman" panose="02020603050405020304" pitchFamily="18" charset="0"/>
                <a:cs typeface="Times New Roman" panose="02020603050405020304" pitchFamily="18" charset="0"/>
              </a:rPr>
              <a:t>a,b</a:t>
            </a:r>
            <a:r>
              <a:rPr lang="en-IN" sz="3200" dirty="0">
                <a:latin typeface="Times New Roman" panose="02020603050405020304" pitchFamily="18" charset="0"/>
                <a:cs typeface="Times New Roman" panose="02020603050405020304" pitchFamily="18" charset="0"/>
              </a:rPr>
              <a:t>)</a:t>
            </a:r>
          </a:p>
          <a:p>
            <a:pPr marL="0" indent="0">
              <a:buNone/>
            </a:pPr>
            <a:r>
              <a:rPr lang="en-IN" sz="3200" dirty="0">
                <a:latin typeface="Times New Roman" panose="02020603050405020304" pitchFamily="18" charset="0"/>
                <a:cs typeface="Times New Roman" panose="02020603050405020304" pitchFamily="18" charset="0"/>
              </a:rPr>
              <a:t>+    print(paste("power of a:",</a:t>
            </a:r>
            <a:r>
              <a:rPr lang="en-IN" sz="3200" dirty="0" err="1">
                <a:latin typeface="Times New Roman" panose="02020603050405020304" pitchFamily="18" charset="0"/>
                <a:cs typeface="Times New Roman" panose="02020603050405020304" pitchFamily="18" charset="0"/>
              </a:rPr>
              <a:t>a^b</a:t>
            </a:r>
            <a:r>
              <a:rPr lang="en-IN" sz="3200" dirty="0">
                <a:latin typeface="Times New Roman" panose="02020603050405020304" pitchFamily="18" charset="0"/>
                <a:cs typeface="Times New Roman" panose="02020603050405020304" pitchFamily="18" charset="0"/>
              </a:rPr>
              <a:t>))</a:t>
            </a:r>
          </a:p>
          <a:p>
            <a:pPr marL="0" indent="0">
              <a:buNone/>
            </a:pPr>
            <a:r>
              <a:rPr lang="en-IN" sz="3200" dirty="0">
                <a:latin typeface="Times New Roman" panose="02020603050405020304" pitchFamily="18" charset="0"/>
                <a:cs typeface="Times New Roman" panose="02020603050405020304" pitchFamily="18" charset="0"/>
              </a:rPr>
              <a:t>&gt; power=function(</a:t>
            </a:r>
            <a:r>
              <a:rPr lang="en-IN" sz="3200" dirty="0" err="1">
                <a:latin typeface="Times New Roman" panose="02020603050405020304" pitchFamily="18" charset="0"/>
                <a:cs typeface="Times New Roman" panose="02020603050405020304" pitchFamily="18" charset="0"/>
              </a:rPr>
              <a:t>a,b</a:t>
            </a:r>
            <a:r>
              <a:rPr lang="en-IN" sz="3200" dirty="0">
                <a:latin typeface="Times New Roman" panose="02020603050405020304" pitchFamily="18" charset="0"/>
                <a:cs typeface="Times New Roman" panose="02020603050405020304" pitchFamily="18" charset="0"/>
              </a:rPr>
              <a:t>){</a:t>
            </a:r>
          </a:p>
          <a:p>
            <a:pPr marL="0" indent="0">
              <a:buNone/>
            </a:pPr>
            <a:r>
              <a:rPr lang="en-IN" sz="3200" dirty="0">
                <a:latin typeface="Times New Roman" panose="02020603050405020304" pitchFamily="18" charset="0"/>
                <a:cs typeface="Times New Roman" panose="02020603050405020304" pitchFamily="18" charset="0"/>
              </a:rPr>
              <a:t>+    print(paste("power of a:",</a:t>
            </a:r>
            <a:r>
              <a:rPr lang="en-IN" sz="3200" dirty="0" err="1">
                <a:latin typeface="Times New Roman" panose="02020603050405020304" pitchFamily="18" charset="0"/>
                <a:cs typeface="Times New Roman" panose="02020603050405020304" pitchFamily="18" charset="0"/>
              </a:rPr>
              <a:t>a^b</a:t>
            </a:r>
            <a:r>
              <a:rPr lang="en-IN" sz="3200" dirty="0" smtClean="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&gt;  power(2,4)</a:t>
            </a:r>
          </a:p>
          <a:p>
            <a:pPr marL="0" indent="0">
              <a:buNone/>
            </a:pPr>
            <a:r>
              <a:rPr lang="en-IN" sz="3200" dirty="0" smtClean="0">
                <a:latin typeface="Times New Roman" panose="02020603050405020304" pitchFamily="18" charset="0"/>
                <a:cs typeface="Times New Roman" panose="02020603050405020304" pitchFamily="18" charset="0"/>
              </a:rPr>
              <a:t>Output:[1</a:t>
            </a:r>
            <a:r>
              <a:rPr lang="en-IN" sz="3200" dirty="0">
                <a:latin typeface="Times New Roman" panose="02020603050405020304" pitchFamily="18" charset="0"/>
                <a:cs typeface="Times New Roman" panose="02020603050405020304" pitchFamily="18" charset="0"/>
              </a:rPr>
              <a:t>] "power of a: 16"</a:t>
            </a:r>
          </a:p>
        </p:txBody>
      </p:sp>
    </p:spTree>
    <p:extLst>
      <p:ext uri="{BB962C8B-B14F-4D97-AF65-F5344CB8AC3E}">
        <p14:creationId xmlns:p14="http://schemas.microsoft.com/office/powerpoint/2010/main" val="42561572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marL="0" indent="0">
              <a:buNone/>
            </a:pPr>
            <a:r>
              <a:rPr lang="en-US" sz="2800" dirty="0">
                <a:latin typeface="Times New Roman" panose="02020603050405020304" pitchFamily="18" charset="0"/>
                <a:cs typeface="Times New Roman" panose="02020603050405020304" pitchFamily="18" charset="0"/>
              </a:rPr>
              <a:t>x</a:t>
            </a:r>
            <a:r>
              <a:rPr lang="en-US" sz="2800" dirty="0" smtClean="0">
                <a:latin typeface="Times New Roman" panose="02020603050405020304" pitchFamily="18" charset="0"/>
                <a:cs typeface="Times New Roman" panose="02020603050405020304" pitchFamily="18" charset="0"/>
              </a:rPr>
              <a:t>=function()</a:t>
            </a:r>
          </a:p>
          <a:p>
            <a:pPr marL="0" indent="0">
              <a:buNone/>
            </a:pPr>
            <a:r>
              <a:rPr lang="en-US" sz="2800" dirty="0" smtClean="0">
                <a:latin typeface="Times New Roman" panose="02020603050405020304" pitchFamily="18" charset="0"/>
                <a:cs typeface="Times New Roman" panose="02020603050405020304" pitchFamily="18" charset="0"/>
              </a:rPr>
              <a:t>{</a:t>
            </a:r>
          </a:p>
          <a:p>
            <a:pPr marL="0" indent="0">
              <a:buNone/>
            </a:pPr>
            <a:r>
              <a:rPr lang="en-US" sz="2800" dirty="0" smtClean="0">
                <a:latin typeface="Times New Roman" panose="02020603050405020304" pitchFamily="18" charset="0"/>
                <a:cs typeface="Times New Roman" panose="02020603050405020304" pitchFamily="18" charset="0"/>
              </a:rPr>
              <a:t>Print(“hello”)</a:t>
            </a:r>
          </a:p>
          <a:p>
            <a:pPr marL="0" indent="0">
              <a:buNone/>
            </a:pPr>
            <a:r>
              <a:rPr lang="en-US" sz="2800" dirty="0" smtClean="0">
                <a:latin typeface="Times New Roman" panose="02020603050405020304" pitchFamily="18" charset="0"/>
                <a:cs typeface="Times New Roman" panose="02020603050405020304" pitchFamily="18" charset="0"/>
              </a:rPr>
              <a:t>}</a:t>
            </a:r>
          </a:p>
          <a:p>
            <a:pPr marL="0" indent="0">
              <a:buNone/>
            </a:pPr>
            <a:r>
              <a:rPr lang="en-IN" sz="2800" dirty="0" smtClean="0">
                <a:latin typeface="Times New Roman" panose="02020603050405020304" pitchFamily="18" charset="0"/>
                <a:cs typeface="Times New Roman" panose="02020603050405020304" pitchFamily="18" charset="0"/>
              </a:rPr>
              <a:t>x</a:t>
            </a:r>
            <a:r>
              <a:rPr lang="en-IN" sz="2800" dirty="0">
                <a:latin typeface="Times New Roman" panose="02020603050405020304" pitchFamily="18" charset="0"/>
                <a:cs typeface="Times New Roman" panose="02020603050405020304" pitchFamily="18" charset="0"/>
              </a:rPr>
              <a:t>()</a:t>
            </a:r>
          </a:p>
          <a:p>
            <a:pPr marL="0" indent="0">
              <a:buNone/>
            </a:pPr>
            <a:r>
              <a:rPr lang="en-US" sz="2800" dirty="0" smtClean="0">
                <a:latin typeface="Times New Roman" panose="02020603050405020304" pitchFamily="18" charset="0"/>
                <a:cs typeface="Times New Roman" panose="02020603050405020304" pitchFamily="18" charset="0"/>
              </a:rPr>
              <a:t>Output:</a:t>
            </a: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a:t>
            </a:r>
            <a:r>
              <a:rPr lang="en-IN" sz="2800" dirty="0">
                <a:latin typeface="Times New Roman" panose="02020603050405020304" pitchFamily="18" charset="0"/>
                <a:cs typeface="Times New Roman" panose="02020603050405020304" pitchFamily="18" charset="0"/>
              </a:rPr>
              <a:t>1] "hello"</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9820310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11229" y="1463039"/>
            <a:ext cx="8492094" cy="5162843"/>
          </a:xfrm>
        </p:spPr>
        <p:txBody>
          <a:bodyPr>
            <a:noAutofit/>
          </a:bodyPr>
          <a:lstStyle/>
          <a:p>
            <a:pPr marL="0" indent="0">
              <a:buNone/>
            </a:pPr>
            <a:r>
              <a:rPr lang="en-IN" sz="2400" dirty="0">
                <a:latin typeface="Times New Roman" panose="02020603050405020304" pitchFamily="18" charset="0"/>
                <a:cs typeface="Times New Roman" panose="02020603050405020304" pitchFamily="18" charset="0"/>
              </a:rPr>
              <a:t>&gt; show1=function(){</a:t>
            </a:r>
          </a:p>
          <a:p>
            <a:pPr marL="0" indent="0">
              <a:buNone/>
            </a:pPr>
            <a:r>
              <a:rPr lang="en-IN" sz="2400" dirty="0">
                <a:latin typeface="Times New Roman" panose="02020603050405020304" pitchFamily="18" charset="0"/>
                <a:cs typeface="Times New Roman" panose="02020603050405020304" pitchFamily="18" charset="0"/>
              </a:rPr>
              <a:t>+   z=c(1,2,3,4,5,6,7,8,9,10)</a:t>
            </a:r>
          </a:p>
          <a:p>
            <a:pPr marL="0" indent="0">
              <a:buNone/>
            </a:pPr>
            <a:r>
              <a:rPr lang="en-IN" sz="2400" dirty="0">
                <a:latin typeface="Times New Roman" panose="02020603050405020304" pitchFamily="18" charset="0"/>
                <a:cs typeface="Times New Roman" panose="02020603050405020304" pitchFamily="18" charset="0"/>
              </a:rPr>
              <a:t>+   table=z*2</a:t>
            </a:r>
          </a:p>
          <a:p>
            <a:pPr marL="0" indent="0">
              <a:buNone/>
            </a:pPr>
            <a:r>
              <a:rPr lang="en-IN" sz="2400" dirty="0">
                <a:latin typeface="Times New Roman" panose="02020603050405020304" pitchFamily="18" charset="0"/>
                <a:cs typeface="Times New Roman" panose="02020603050405020304" pitchFamily="18" charset="0"/>
              </a:rPr>
              <a:t>+   res=paste(</a:t>
            </a:r>
            <a:r>
              <a:rPr lang="en-IN" sz="2400" dirty="0" err="1">
                <a:latin typeface="Times New Roman" panose="02020603050405020304" pitchFamily="18" charset="0"/>
                <a:cs typeface="Times New Roman" panose="02020603050405020304" pitchFamily="18" charset="0"/>
              </a:rPr>
              <a:t>table,sep</a:t>
            </a: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print("table of 2")</a:t>
            </a:r>
          </a:p>
          <a:p>
            <a:pPr marL="0" indent="0">
              <a:buNone/>
            </a:pPr>
            <a:r>
              <a:rPr lang="en-IN" sz="2400" dirty="0">
                <a:latin typeface="Times New Roman" panose="02020603050405020304" pitchFamily="18" charset="0"/>
                <a:cs typeface="Times New Roman" panose="02020603050405020304" pitchFamily="18" charset="0"/>
              </a:rPr>
              <a:t>+   return(res)}</a:t>
            </a:r>
          </a:p>
          <a:p>
            <a:pPr marL="0" indent="0">
              <a:buNone/>
            </a:pPr>
            <a:r>
              <a:rPr lang="en-IN" sz="2400" dirty="0">
                <a:latin typeface="Times New Roman" panose="02020603050405020304" pitchFamily="18" charset="0"/>
                <a:cs typeface="Times New Roman" panose="02020603050405020304" pitchFamily="18" charset="0"/>
              </a:rPr>
              <a:t>&gt;   show1()</a:t>
            </a:r>
          </a:p>
          <a:p>
            <a:pPr marL="0" indent="0">
              <a:buNone/>
            </a:pPr>
            <a:r>
              <a:rPr lang="en-IN" sz="2400" dirty="0">
                <a:latin typeface="Times New Roman" panose="02020603050405020304" pitchFamily="18" charset="0"/>
                <a:cs typeface="Times New Roman" panose="02020603050405020304" pitchFamily="18" charset="0"/>
              </a:rPr>
              <a:t>[1] "table of 2"</a:t>
            </a:r>
          </a:p>
          <a:p>
            <a:pPr marL="0" indent="0">
              <a:buNone/>
            </a:pPr>
            <a:r>
              <a:rPr lang="en-IN" sz="2400" dirty="0">
                <a:latin typeface="Times New Roman" panose="02020603050405020304" pitchFamily="18" charset="0"/>
                <a:cs typeface="Times New Roman" panose="02020603050405020304" pitchFamily="18" charset="0"/>
              </a:rPr>
              <a:t> [1] "2"  "4"  "6"  "8"  "10" "12" "14" "16" "18" "20"</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154</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7870248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11229" y="1364566"/>
            <a:ext cx="8023172" cy="4546656"/>
          </a:xfrm>
        </p:spPr>
        <p:txBody>
          <a:bodyPr>
            <a:noAutofit/>
          </a:bodyPr>
          <a:lstStyle/>
          <a:p>
            <a:pPr marL="0" indent="0">
              <a:buNone/>
            </a:pPr>
            <a:r>
              <a:rPr lang="en-IN" sz="2800" dirty="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shw</a:t>
            </a:r>
            <a:r>
              <a:rPr lang="en-IN" sz="2800" dirty="0">
                <a:latin typeface="Times New Roman" panose="02020603050405020304" pitchFamily="18" charset="0"/>
                <a:cs typeface="Times New Roman" panose="02020603050405020304" pitchFamily="18" charset="0"/>
              </a:rPr>
              <a:t>=function(){</a:t>
            </a:r>
          </a:p>
          <a:p>
            <a:pPr marL="0" indent="0">
              <a:buNone/>
            </a:pPr>
            <a:r>
              <a:rPr lang="en-IN" sz="2800" dirty="0">
                <a:latin typeface="Times New Roman" panose="02020603050405020304" pitchFamily="18" charset="0"/>
                <a:cs typeface="Times New Roman" panose="02020603050405020304" pitchFamily="18" charset="0"/>
              </a:rPr>
              <a:t>+ z=c(1,2,3,4,5,6,7,8,9,10)</a:t>
            </a:r>
          </a:p>
          <a:p>
            <a:pPr marL="0" indent="0">
              <a:buNone/>
            </a:pPr>
            <a:r>
              <a:rPr lang="en-IN" sz="2800" dirty="0">
                <a:latin typeface="Times New Roman" panose="02020603050405020304" pitchFamily="18" charset="0"/>
                <a:cs typeface="Times New Roman" panose="02020603050405020304" pitchFamily="18" charset="0"/>
              </a:rPr>
              <a:t>+ table=z*2</a:t>
            </a:r>
          </a:p>
          <a:p>
            <a:pPr marL="0" indent="0">
              <a:buNone/>
            </a:pPr>
            <a:r>
              <a:rPr lang="en-IN" sz="2800" dirty="0">
                <a:latin typeface="Times New Roman" panose="02020603050405020304" pitchFamily="18" charset="0"/>
                <a:cs typeface="Times New Roman" panose="02020603050405020304" pitchFamily="18" charset="0"/>
              </a:rPr>
              <a:t>+ res=paste(</a:t>
            </a:r>
            <a:r>
              <a:rPr lang="en-IN" sz="2800" dirty="0" err="1">
                <a:latin typeface="Times New Roman" panose="02020603050405020304" pitchFamily="18" charset="0"/>
                <a:cs typeface="Times New Roman" panose="02020603050405020304" pitchFamily="18" charset="0"/>
              </a:rPr>
              <a:t>table,sep</a:t>
            </a:r>
            <a:r>
              <a:rPr lang="en-IN" sz="2800" dirty="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 print("table of 2")</a:t>
            </a:r>
          </a:p>
          <a:p>
            <a:pPr marL="0" indent="0">
              <a:buNone/>
            </a:pPr>
            <a:r>
              <a:rPr lang="en-IN" sz="2800" dirty="0">
                <a:latin typeface="Times New Roman" panose="02020603050405020304" pitchFamily="18" charset="0"/>
                <a:cs typeface="Times New Roman" panose="02020603050405020304" pitchFamily="18" charset="0"/>
              </a:rPr>
              <a:t>+ print(res)</a:t>
            </a:r>
          </a:p>
          <a:p>
            <a:pPr marL="0" indent="0">
              <a:buNone/>
            </a:pPr>
            <a:r>
              <a:rPr lang="en-IN" sz="2800" dirty="0">
                <a:latin typeface="Times New Roman" panose="02020603050405020304" pitchFamily="18" charset="0"/>
                <a:cs typeface="Times New Roman" panose="02020603050405020304" pitchFamily="18" charset="0"/>
              </a:rPr>
              <a:t>+ }</a:t>
            </a:r>
          </a:p>
          <a:p>
            <a:pPr marL="0" indent="0">
              <a:buNone/>
            </a:pPr>
            <a:r>
              <a:rPr lang="en-IN" sz="2800" dirty="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shw</a:t>
            </a:r>
            <a:r>
              <a:rPr lang="en-IN" sz="2800" dirty="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[1] "table of 2"</a:t>
            </a:r>
          </a:p>
          <a:p>
            <a:pPr marL="0" indent="0">
              <a:buNone/>
            </a:pPr>
            <a:r>
              <a:rPr lang="en-IN" sz="2800" dirty="0">
                <a:latin typeface="Times New Roman" panose="02020603050405020304" pitchFamily="18" charset="0"/>
                <a:cs typeface="Times New Roman" panose="02020603050405020304" pitchFamily="18" charset="0"/>
              </a:rPr>
              <a:t> [1] "2"  "4"  "6"  "8"  "10" "12" "14" "16" "18" "20"</a:t>
            </a:r>
          </a:p>
          <a:p>
            <a:pPr marL="0" indent="0">
              <a:buNone/>
            </a:pP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3027937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624110"/>
            <a:ext cx="7811069" cy="1280890"/>
          </a:xfrm>
        </p:spPr>
        <p:txBody>
          <a:bodyPr>
            <a:normAutofit/>
          </a:bodyPr>
          <a:lstStyle/>
          <a:p>
            <a:pPr algn="ctr"/>
            <a:r>
              <a:rPr lang="en-US" sz="3200" b="1" dirty="0" smtClean="0">
                <a:latin typeface="Times New Roman" panose="02020603050405020304" pitchFamily="18" charset="0"/>
                <a:cs typeface="Times New Roman" panose="02020603050405020304" pitchFamily="18" charset="0"/>
              </a:rPr>
              <a:t>Check the data type of the value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9" y="1316581"/>
            <a:ext cx="8023172" cy="5288935"/>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shw</a:t>
            </a:r>
            <a:r>
              <a:rPr lang="en-IN" sz="2800" dirty="0">
                <a:latin typeface="Times New Roman" panose="02020603050405020304" pitchFamily="18" charset="0"/>
                <a:cs typeface="Times New Roman" panose="02020603050405020304" pitchFamily="18" charset="0"/>
              </a:rPr>
              <a:t>=function(x){</a:t>
            </a:r>
          </a:p>
          <a:p>
            <a:pPr marL="0" indent="0">
              <a:buNone/>
            </a:pPr>
            <a:r>
              <a:rPr lang="en-IN" sz="2800" dirty="0">
                <a:latin typeface="Times New Roman" panose="02020603050405020304" pitchFamily="18" charset="0"/>
                <a:cs typeface="Times New Roman" panose="02020603050405020304" pitchFamily="18" charset="0"/>
              </a:rPr>
              <a:t>+ z=c(1,2,3,4,5,6,7,8,9,10)</a:t>
            </a:r>
          </a:p>
          <a:p>
            <a:pPr marL="0" indent="0">
              <a:buNone/>
            </a:pPr>
            <a:r>
              <a:rPr lang="en-IN" sz="2800" dirty="0">
                <a:latin typeface="Times New Roman" panose="02020603050405020304" pitchFamily="18" charset="0"/>
                <a:cs typeface="Times New Roman" panose="02020603050405020304" pitchFamily="18" charset="0"/>
              </a:rPr>
              <a:t>+ if(!</a:t>
            </a:r>
            <a:r>
              <a:rPr lang="en-IN" sz="2800" dirty="0" err="1">
                <a:latin typeface="Times New Roman" panose="02020603050405020304" pitchFamily="18" charset="0"/>
                <a:cs typeface="Times New Roman" panose="02020603050405020304" pitchFamily="18" charset="0"/>
              </a:rPr>
              <a:t>is.numeric</a:t>
            </a:r>
            <a:r>
              <a:rPr lang="en-IN" sz="2800" dirty="0">
                <a:latin typeface="Times New Roman" panose="02020603050405020304" pitchFamily="18" charset="0"/>
                <a:cs typeface="Times New Roman" panose="02020603050405020304" pitchFamily="18" charset="0"/>
              </a:rPr>
              <a:t>(x))</a:t>
            </a:r>
          </a:p>
          <a:p>
            <a:pPr marL="0" indent="0">
              <a:buNone/>
            </a:pPr>
            <a:r>
              <a:rPr lang="en-IN" sz="2800" dirty="0">
                <a:latin typeface="Times New Roman" panose="02020603050405020304" pitchFamily="18" charset="0"/>
                <a:cs typeface="Times New Roman" panose="02020603050405020304" pitchFamily="18" charset="0"/>
              </a:rPr>
              <a:t>+ return(NULL)</a:t>
            </a:r>
          </a:p>
          <a:p>
            <a:pPr marL="0" indent="0">
              <a:buNone/>
            </a:pPr>
            <a:r>
              <a:rPr lang="en-IN" sz="2800" dirty="0">
                <a:latin typeface="Times New Roman" panose="02020603050405020304" pitchFamily="18" charset="0"/>
                <a:cs typeface="Times New Roman" panose="02020603050405020304" pitchFamily="18" charset="0"/>
              </a:rPr>
              <a:t>+ table=z*x</a:t>
            </a:r>
          </a:p>
          <a:p>
            <a:pPr marL="0" indent="0">
              <a:buNone/>
            </a:pPr>
            <a:r>
              <a:rPr lang="en-IN" sz="2800" dirty="0">
                <a:latin typeface="Times New Roman" panose="02020603050405020304" pitchFamily="18" charset="0"/>
                <a:cs typeface="Times New Roman" panose="02020603050405020304" pitchFamily="18" charset="0"/>
              </a:rPr>
              <a:t>+ paste(</a:t>
            </a:r>
            <a:r>
              <a:rPr lang="en-IN" sz="2800" dirty="0" err="1">
                <a:latin typeface="Times New Roman" panose="02020603050405020304" pitchFamily="18" charset="0"/>
                <a:cs typeface="Times New Roman" panose="02020603050405020304" pitchFamily="18" charset="0"/>
              </a:rPr>
              <a:t>table,sep</a:t>
            </a:r>
            <a:r>
              <a:rPr lang="en-IN" sz="2800" dirty="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 }</a:t>
            </a:r>
          </a:p>
          <a:p>
            <a:pPr marL="0" indent="0">
              <a:buNone/>
            </a:pPr>
            <a:r>
              <a:rPr lang="en-IN" sz="2800" dirty="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shw</a:t>
            </a:r>
            <a:r>
              <a:rPr lang="en-IN" sz="2800" dirty="0">
                <a:latin typeface="Times New Roman" panose="02020603050405020304" pitchFamily="18" charset="0"/>
                <a:cs typeface="Times New Roman" panose="02020603050405020304" pitchFamily="18" charset="0"/>
              </a:rPr>
              <a:t>(5)</a:t>
            </a:r>
          </a:p>
          <a:p>
            <a:pPr marL="0" indent="0">
              <a:buNone/>
            </a:pPr>
            <a:r>
              <a:rPr lang="en-IN" sz="2800" dirty="0">
                <a:latin typeface="Times New Roman" panose="02020603050405020304" pitchFamily="18" charset="0"/>
                <a:cs typeface="Times New Roman" panose="02020603050405020304" pitchFamily="18" charset="0"/>
              </a:rPr>
              <a:t> [1] "5"  "10" "15" "20" "25" "30" "35" "40" "45" "50"</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156</a:t>
            </a:fld>
            <a:endParaRPr lang="en-US"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956884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Writing function without braces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s-ES" sz="3200" dirty="0">
                <a:latin typeface="Times New Roman" panose="02020603050405020304" pitchFamily="18" charset="0"/>
                <a:cs typeface="Times New Roman" panose="02020603050405020304" pitchFamily="18" charset="0"/>
              </a:rPr>
              <a:t>&gt; </a:t>
            </a:r>
            <a:r>
              <a:rPr lang="es-ES" sz="3200" dirty="0" err="1">
                <a:latin typeface="Times New Roman" panose="02020603050405020304" pitchFamily="18" charset="0"/>
                <a:cs typeface="Times New Roman" panose="02020603050405020304" pitchFamily="18" charset="0"/>
              </a:rPr>
              <a:t>calsqr</a:t>
            </a:r>
            <a:r>
              <a:rPr lang="es-ES" sz="3200" dirty="0">
                <a:latin typeface="Times New Roman" panose="02020603050405020304" pitchFamily="18" charset="0"/>
                <a:cs typeface="Times New Roman" panose="02020603050405020304" pitchFamily="18" charset="0"/>
              </a:rPr>
              <a:t>=</a:t>
            </a:r>
            <a:r>
              <a:rPr lang="es-ES" sz="3200" dirty="0" err="1">
                <a:latin typeface="Times New Roman" panose="02020603050405020304" pitchFamily="18" charset="0"/>
                <a:cs typeface="Times New Roman" panose="02020603050405020304" pitchFamily="18" charset="0"/>
              </a:rPr>
              <a:t>function</a:t>
            </a:r>
            <a:r>
              <a:rPr lang="es-ES" sz="3200" dirty="0">
                <a:latin typeface="Times New Roman" panose="02020603050405020304" pitchFamily="18" charset="0"/>
                <a:cs typeface="Times New Roman" panose="02020603050405020304" pitchFamily="18" charset="0"/>
              </a:rPr>
              <a:t>(y)</a:t>
            </a:r>
          </a:p>
          <a:p>
            <a:pPr marL="0" indent="0">
              <a:buNone/>
            </a:pPr>
            <a:r>
              <a:rPr lang="es-ES" sz="3200" dirty="0">
                <a:latin typeface="Times New Roman" panose="02020603050405020304" pitchFamily="18" charset="0"/>
                <a:cs typeface="Times New Roman" panose="02020603050405020304" pitchFamily="18" charset="0"/>
              </a:rPr>
              <a:t>+     y*y</a:t>
            </a:r>
          </a:p>
          <a:p>
            <a:pPr marL="0" indent="0">
              <a:buNone/>
            </a:pPr>
            <a:r>
              <a:rPr lang="es-ES" sz="3200" dirty="0">
                <a:latin typeface="Times New Roman" panose="02020603050405020304" pitchFamily="18" charset="0"/>
                <a:cs typeface="Times New Roman" panose="02020603050405020304" pitchFamily="18" charset="0"/>
              </a:rPr>
              <a:t>&gt; </a:t>
            </a:r>
            <a:r>
              <a:rPr lang="es-ES" sz="3200" dirty="0" err="1">
                <a:latin typeface="Times New Roman" panose="02020603050405020304" pitchFamily="18" charset="0"/>
                <a:cs typeface="Times New Roman" panose="02020603050405020304" pitchFamily="18" charset="0"/>
              </a:rPr>
              <a:t>calsqr</a:t>
            </a:r>
            <a:r>
              <a:rPr lang="es-ES" sz="3200" dirty="0">
                <a:latin typeface="Times New Roman" panose="02020603050405020304" pitchFamily="18" charset="0"/>
                <a:cs typeface="Times New Roman" panose="02020603050405020304" pitchFamily="18" charset="0"/>
              </a:rPr>
              <a:t>(5)</a:t>
            </a:r>
          </a:p>
          <a:p>
            <a:pPr marL="0" indent="0">
              <a:buNone/>
            </a:pPr>
            <a:r>
              <a:rPr lang="es-ES" sz="3200" dirty="0">
                <a:latin typeface="Times New Roman" panose="02020603050405020304" pitchFamily="18" charset="0"/>
                <a:cs typeface="Times New Roman" panose="02020603050405020304" pitchFamily="18" charset="0"/>
              </a:rPr>
              <a:t>[1] 25</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157</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9001009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Using Arguments in functions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s-ES" sz="3200" dirty="0">
                <a:latin typeface="Times New Roman" panose="02020603050405020304" pitchFamily="18" charset="0"/>
                <a:cs typeface="Times New Roman" panose="02020603050405020304" pitchFamily="18" charset="0"/>
              </a:rPr>
              <a:t>&gt; </a:t>
            </a:r>
            <a:r>
              <a:rPr lang="es-ES" sz="3200" dirty="0" err="1">
                <a:latin typeface="Times New Roman" panose="02020603050405020304" pitchFamily="18" charset="0"/>
                <a:cs typeface="Times New Roman" panose="02020603050405020304" pitchFamily="18" charset="0"/>
              </a:rPr>
              <a:t>calcube</a:t>
            </a:r>
            <a:r>
              <a:rPr lang="es-ES" sz="3200" dirty="0">
                <a:latin typeface="Times New Roman" panose="02020603050405020304" pitchFamily="18" charset="0"/>
                <a:cs typeface="Times New Roman" panose="02020603050405020304" pitchFamily="18" charset="0"/>
              </a:rPr>
              <a:t>=</a:t>
            </a:r>
            <a:r>
              <a:rPr lang="es-ES" sz="3200" dirty="0" err="1">
                <a:latin typeface="Times New Roman" panose="02020603050405020304" pitchFamily="18" charset="0"/>
                <a:cs typeface="Times New Roman" panose="02020603050405020304" pitchFamily="18" charset="0"/>
              </a:rPr>
              <a:t>function</a:t>
            </a:r>
            <a:r>
              <a:rPr lang="es-ES" sz="3200" dirty="0">
                <a:latin typeface="Times New Roman" panose="02020603050405020304" pitchFamily="18" charset="0"/>
                <a:cs typeface="Times New Roman" panose="02020603050405020304" pitchFamily="18" charset="0"/>
              </a:rPr>
              <a:t>(</a:t>
            </a:r>
            <a:r>
              <a:rPr lang="es-ES" sz="3200" dirty="0" err="1">
                <a:latin typeface="Times New Roman" panose="02020603050405020304" pitchFamily="18" charset="0"/>
                <a:cs typeface="Times New Roman" panose="02020603050405020304" pitchFamily="18" charset="0"/>
              </a:rPr>
              <a:t>x,y</a:t>
            </a:r>
            <a:r>
              <a:rPr lang="es-ES" sz="3200" dirty="0">
                <a:latin typeface="Times New Roman" panose="02020603050405020304" pitchFamily="18" charset="0"/>
                <a:cs typeface="Times New Roman" panose="02020603050405020304" pitchFamily="18" charset="0"/>
              </a:rPr>
              <a:t>=3)</a:t>
            </a:r>
          </a:p>
          <a:p>
            <a:pPr marL="0" indent="0">
              <a:buNone/>
            </a:pPr>
            <a:r>
              <a:rPr lang="es-ES" sz="3200" dirty="0">
                <a:latin typeface="Times New Roman" panose="02020603050405020304" pitchFamily="18" charset="0"/>
                <a:cs typeface="Times New Roman" panose="02020603050405020304" pitchFamily="18" charset="0"/>
              </a:rPr>
              <a:t>+   </a:t>
            </a:r>
            <a:r>
              <a:rPr lang="es-ES" sz="3200" dirty="0" err="1">
                <a:latin typeface="Times New Roman" panose="02020603050405020304" pitchFamily="18" charset="0"/>
                <a:cs typeface="Times New Roman" panose="02020603050405020304" pitchFamily="18" charset="0"/>
              </a:rPr>
              <a:t>x^y</a:t>
            </a:r>
            <a:endParaRPr lang="es-ES" sz="3200" dirty="0">
              <a:latin typeface="Times New Roman" panose="02020603050405020304" pitchFamily="18" charset="0"/>
              <a:cs typeface="Times New Roman" panose="02020603050405020304" pitchFamily="18" charset="0"/>
            </a:endParaRPr>
          </a:p>
          <a:p>
            <a:pPr marL="0" indent="0">
              <a:buNone/>
            </a:pPr>
            <a:r>
              <a:rPr lang="es-ES" sz="3200" dirty="0">
                <a:latin typeface="Times New Roman" panose="02020603050405020304" pitchFamily="18" charset="0"/>
                <a:cs typeface="Times New Roman" panose="02020603050405020304" pitchFamily="18" charset="0"/>
              </a:rPr>
              <a:t>&gt; </a:t>
            </a:r>
            <a:r>
              <a:rPr lang="es-ES" sz="3200" dirty="0" err="1">
                <a:latin typeface="Times New Roman" panose="02020603050405020304" pitchFamily="18" charset="0"/>
                <a:cs typeface="Times New Roman" panose="02020603050405020304" pitchFamily="18" charset="0"/>
              </a:rPr>
              <a:t>calcube</a:t>
            </a:r>
            <a:r>
              <a:rPr lang="es-ES" sz="3200" dirty="0">
                <a:latin typeface="Times New Roman" panose="02020603050405020304" pitchFamily="18" charset="0"/>
                <a:cs typeface="Times New Roman" panose="02020603050405020304" pitchFamily="18" charset="0"/>
              </a:rPr>
              <a:t>(8)</a:t>
            </a:r>
          </a:p>
          <a:p>
            <a:pPr marL="0" indent="0">
              <a:buNone/>
            </a:pPr>
            <a:r>
              <a:rPr lang="es-ES" sz="3200" dirty="0">
                <a:latin typeface="Times New Roman" panose="02020603050405020304" pitchFamily="18" charset="0"/>
                <a:cs typeface="Times New Roman" panose="02020603050405020304" pitchFamily="18" charset="0"/>
              </a:rPr>
              <a:t>[1] 512</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158</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399855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Calculating the Area of circle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9" y="2133600"/>
            <a:ext cx="8023172" cy="3777622"/>
          </a:xfrm>
        </p:spPr>
        <p:txBody>
          <a:bodyPr>
            <a:noAutofit/>
          </a:bodyPr>
          <a:lstStyle/>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areacir</a:t>
            </a:r>
            <a:r>
              <a:rPr lang="en-IN" sz="3200" dirty="0">
                <a:latin typeface="Times New Roman" panose="02020603050405020304" pitchFamily="18" charset="0"/>
                <a:cs typeface="Times New Roman" panose="02020603050405020304" pitchFamily="18" charset="0"/>
              </a:rPr>
              <a:t>=function(pi=3.14,r)</a:t>
            </a:r>
          </a:p>
          <a:p>
            <a:pPr marL="0" indent="0">
              <a:buNone/>
            </a:pPr>
            <a:r>
              <a:rPr lang="en-IN" sz="3200" dirty="0">
                <a:latin typeface="Times New Roman" panose="02020603050405020304" pitchFamily="18" charset="0"/>
                <a:cs typeface="Times New Roman" panose="02020603050405020304" pitchFamily="18" charset="0"/>
              </a:rPr>
              <a:t>+   {</a:t>
            </a:r>
          </a:p>
          <a:p>
            <a:pPr marL="0" indent="0">
              <a:buNone/>
            </a:pPr>
            <a:r>
              <a:rPr lang="en-IN" sz="3200" dirty="0">
                <a:latin typeface="Times New Roman" panose="02020603050405020304" pitchFamily="18" charset="0"/>
                <a:cs typeface="Times New Roman" panose="02020603050405020304" pitchFamily="18" charset="0"/>
              </a:rPr>
              <a:t>+     </a:t>
            </a:r>
            <a:r>
              <a:rPr lang="en-IN" sz="3200" dirty="0" err="1">
                <a:latin typeface="Times New Roman" panose="02020603050405020304" pitchFamily="18" charset="0"/>
                <a:cs typeface="Times New Roman" panose="02020603050405020304" pitchFamily="18" charset="0"/>
              </a:rPr>
              <a:t>ar</a:t>
            </a:r>
            <a:r>
              <a:rPr lang="en-IN" sz="3200" dirty="0">
                <a:latin typeface="Times New Roman" panose="02020603050405020304" pitchFamily="18" charset="0"/>
                <a:cs typeface="Times New Roman" panose="02020603050405020304" pitchFamily="18" charset="0"/>
              </a:rPr>
              <a:t>=pi*r*r</a:t>
            </a:r>
          </a:p>
          <a:p>
            <a:pPr marL="0" indent="0">
              <a:buNone/>
            </a:pPr>
            <a:r>
              <a:rPr lang="en-IN" sz="3200" dirty="0">
                <a:latin typeface="Times New Roman" panose="02020603050405020304" pitchFamily="18" charset="0"/>
                <a:cs typeface="Times New Roman" panose="02020603050405020304" pitchFamily="18" charset="0"/>
              </a:rPr>
              <a:t>+     paste("area of circle=",</a:t>
            </a:r>
            <a:r>
              <a:rPr lang="en-IN" sz="3200" dirty="0" err="1">
                <a:latin typeface="Times New Roman" panose="02020603050405020304" pitchFamily="18" charset="0"/>
                <a:cs typeface="Times New Roman" panose="02020603050405020304" pitchFamily="18" charset="0"/>
              </a:rPr>
              <a:t>ar</a:t>
            </a:r>
            <a:r>
              <a:rPr lang="en-IN" sz="3200" dirty="0">
                <a:latin typeface="Times New Roman" panose="02020603050405020304" pitchFamily="18" charset="0"/>
                <a:cs typeface="Times New Roman" panose="02020603050405020304" pitchFamily="18" charset="0"/>
              </a:rPr>
              <a:t>)</a:t>
            </a:r>
          </a:p>
          <a:p>
            <a:pPr marL="0" indent="0">
              <a:buNone/>
            </a:pPr>
            <a:r>
              <a:rPr lang="en-IN" sz="3200" dirty="0">
                <a:latin typeface="Times New Roman" panose="02020603050405020304" pitchFamily="18" charset="0"/>
                <a:cs typeface="Times New Roman" panose="02020603050405020304" pitchFamily="18" charset="0"/>
              </a:rPr>
              <a:t>+   }</a:t>
            </a:r>
          </a:p>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areacir</a:t>
            </a:r>
            <a:r>
              <a:rPr lang="en-IN" sz="3200" dirty="0">
                <a:latin typeface="Times New Roman" panose="02020603050405020304" pitchFamily="18" charset="0"/>
                <a:cs typeface="Times New Roman" panose="02020603050405020304" pitchFamily="18" charset="0"/>
              </a:rPr>
              <a:t>(r=5)</a:t>
            </a:r>
          </a:p>
          <a:p>
            <a:pPr marL="0" indent="0">
              <a:buNone/>
            </a:pPr>
            <a:r>
              <a:rPr lang="en-IN" sz="3200" dirty="0">
                <a:latin typeface="Times New Roman" panose="02020603050405020304" pitchFamily="18" charset="0"/>
                <a:cs typeface="Times New Roman" panose="02020603050405020304" pitchFamily="18" charset="0"/>
              </a:rPr>
              <a:t>[1] "area of circle= 78.5"</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159</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716701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B9414A8-9841-44AD-8A61-EFEC9C22A6DC}"/>
              </a:ext>
            </a:extLst>
          </p:cNvPr>
          <p:cNvPicPr>
            <a:picLocks noChangeAspect="1"/>
          </p:cNvPicPr>
          <p:nvPr/>
        </p:nvPicPr>
        <p:blipFill>
          <a:blip r:embed="rId4"/>
          <a:stretch>
            <a:fillRect/>
          </a:stretch>
        </p:blipFill>
        <p:spPr>
          <a:xfrm>
            <a:off x="212501" y="689639"/>
            <a:ext cx="8025450" cy="5170242"/>
          </a:xfrm>
          <a:prstGeom prst="rect">
            <a:avLst/>
          </a:prstGeom>
        </p:spPr>
      </p:pic>
    </p:spTree>
    <p:extLst>
      <p:ext uri="{BB962C8B-B14F-4D97-AF65-F5344CB8AC3E}">
        <p14:creationId xmlns:p14="http://schemas.microsoft.com/office/powerpoint/2010/main" val="6814969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Using dot argument in function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9307" y="1351129"/>
            <a:ext cx="8734568" cy="5506872"/>
          </a:xfrm>
        </p:spPr>
        <p:txBody>
          <a:bodyPr>
            <a:noAutofit/>
          </a:bodyPr>
          <a:lstStyle/>
          <a:p>
            <a:pPr marL="0" indent="0">
              <a:buNone/>
            </a:pPr>
            <a:r>
              <a:rPr lang="en-IN" sz="2800" dirty="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dotarg</a:t>
            </a:r>
            <a:r>
              <a:rPr lang="en-IN" sz="2800" dirty="0">
                <a:latin typeface="Times New Roman" panose="02020603050405020304" pitchFamily="18" charset="0"/>
                <a:cs typeface="Times New Roman" panose="02020603050405020304" pitchFamily="18" charset="0"/>
              </a:rPr>
              <a:t>=function(</a:t>
            </a:r>
            <a:r>
              <a:rPr lang="en-IN" sz="2800" dirty="0" err="1">
                <a:latin typeface="Times New Roman" panose="02020603050405020304" pitchFamily="18" charset="0"/>
                <a:cs typeface="Times New Roman" panose="02020603050405020304" pitchFamily="18" charset="0"/>
              </a:rPr>
              <a:t>a,b</a:t>
            </a:r>
            <a:r>
              <a:rPr lang="en-IN" sz="2800" dirty="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   {</a:t>
            </a:r>
          </a:p>
          <a:p>
            <a:pPr marL="0" indent="0">
              <a:buNone/>
            </a:pPr>
            <a:r>
              <a:rPr lang="en-IN" sz="2800" dirty="0">
                <a:latin typeface="Times New Roman" panose="02020603050405020304" pitchFamily="18" charset="0"/>
                <a:cs typeface="Times New Roman" panose="02020603050405020304" pitchFamily="18" charset="0"/>
              </a:rPr>
              <a:t>+     res=</a:t>
            </a:r>
            <a:r>
              <a:rPr lang="en-IN" sz="2800" dirty="0" err="1">
                <a:latin typeface="Times New Roman" panose="02020603050405020304" pitchFamily="18" charset="0"/>
                <a:cs typeface="Times New Roman" panose="02020603050405020304" pitchFamily="18" charset="0"/>
              </a:rPr>
              <a:t>a+b</a:t>
            </a:r>
            <a:r>
              <a:rPr lang="en-IN" sz="2800" dirty="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     paste("sum of number </a:t>
            </a:r>
            <a:r>
              <a:rPr lang="en-IN" sz="2800" dirty="0" err="1">
                <a:latin typeface="Times New Roman" panose="02020603050405020304" pitchFamily="18" charset="0"/>
                <a:cs typeface="Times New Roman" panose="02020603050405020304" pitchFamily="18" charset="0"/>
              </a:rPr>
              <a:t>is",res</a:t>
            </a:r>
            <a:r>
              <a:rPr lang="en-IN" sz="2800" dirty="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   }</a:t>
            </a:r>
          </a:p>
          <a:p>
            <a:pPr marL="0" indent="0">
              <a:buNone/>
            </a:pPr>
            <a:r>
              <a:rPr lang="en-IN" sz="2800" dirty="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dotarg</a:t>
            </a:r>
            <a:r>
              <a:rPr lang="en-IN" sz="2800" dirty="0">
                <a:latin typeface="Times New Roman" panose="02020603050405020304" pitchFamily="18" charset="0"/>
                <a:cs typeface="Times New Roman" panose="02020603050405020304" pitchFamily="18" charset="0"/>
              </a:rPr>
              <a:t>(3,55)</a:t>
            </a:r>
          </a:p>
          <a:p>
            <a:pPr marL="0" indent="0">
              <a:buNone/>
            </a:pPr>
            <a:r>
              <a:rPr lang="en-IN" sz="2800" dirty="0">
                <a:latin typeface="Times New Roman" panose="02020603050405020304" pitchFamily="18" charset="0"/>
                <a:cs typeface="Times New Roman" panose="02020603050405020304" pitchFamily="18" charset="0"/>
              </a:rPr>
              <a:t>[1] "sum of number is </a:t>
            </a:r>
            <a:r>
              <a:rPr lang="en-IN" sz="2800" dirty="0" smtClean="0">
                <a:latin typeface="Times New Roman" panose="02020603050405020304" pitchFamily="18" charset="0"/>
                <a:cs typeface="Times New Roman" panose="02020603050405020304" pitchFamily="18" charset="0"/>
              </a:rPr>
              <a:t>58”</a:t>
            </a:r>
            <a:endParaRPr lang="en-US" sz="2800" dirty="0">
              <a:latin typeface="Times New Roman" panose="02020603050405020304" pitchFamily="18" charset="0"/>
              <a:cs typeface="Times New Roman" panose="02020603050405020304" pitchFamily="18" charset="0"/>
            </a:endParaRPr>
          </a:p>
          <a:p>
            <a:pPr marL="0" indent="0">
              <a:buNone/>
            </a:pP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dotarg</a:t>
            </a:r>
            <a:r>
              <a:rPr lang="en-IN" sz="2800" dirty="0">
                <a:latin typeface="Times New Roman" panose="02020603050405020304" pitchFamily="18" charset="0"/>
                <a:cs typeface="Times New Roman" panose="02020603050405020304" pitchFamily="18" charset="0"/>
              </a:rPr>
              <a:t>(3,10,30)</a:t>
            </a:r>
          </a:p>
          <a:p>
            <a:pPr marL="0" indent="0">
              <a:buNone/>
            </a:pPr>
            <a:r>
              <a:rPr lang="en-IN" sz="2800" dirty="0">
                <a:latin typeface="Times New Roman" panose="02020603050405020304" pitchFamily="18" charset="0"/>
                <a:cs typeface="Times New Roman" panose="02020603050405020304" pitchFamily="18" charset="0"/>
              </a:rPr>
              <a:t>[1] "sum of number is 43"</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160</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127258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Passing functions as Arguments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2389" y="2133600"/>
            <a:ext cx="7852012" cy="4622042"/>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funarg</a:t>
            </a:r>
            <a:r>
              <a:rPr lang="en-IN" sz="2800" dirty="0">
                <a:latin typeface="Times New Roman" panose="02020603050405020304" pitchFamily="18" charset="0"/>
                <a:cs typeface="Times New Roman" panose="02020603050405020304" pitchFamily="18" charset="0"/>
              </a:rPr>
              <a:t>=function(</a:t>
            </a:r>
            <a:r>
              <a:rPr lang="en-IN" sz="2800" dirty="0" err="1">
                <a:latin typeface="Times New Roman" panose="02020603050405020304" pitchFamily="18" charset="0"/>
                <a:cs typeface="Times New Roman" panose="02020603050405020304" pitchFamily="18" charset="0"/>
              </a:rPr>
              <a:t>r,pi</a:t>
            </a:r>
            <a:r>
              <a:rPr lang="en-IN" sz="2800" dirty="0">
                <a:latin typeface="Times New Roman" panose="02020603050405020304" pitchFamily="18" charset="0"/>
                <a:cs typeface="Times New Roman" panose="02020603050405020304" pitchFamily="18" charset="0"/>
              </a:rPr>
              <a:t>=3.14,fun=round,...){</a:t>
            </a:r>
          </a:p>
          <a:p>
            <a:pPr marL="0" indent="0">
              <a:buNone/>
            </a:pPr>
            <a:r>
              <a:rPr lang="en-IN" sz="2800" dirty="0">
                <a:latin typeface="Times New Roman" panose="02020603050405020304" pitchFamily="18" charset="0"/>
                <a:cs typeface="Times New Roman" panose="02020603050405020304" pitchFamily="18" charset="0"/>
              </a:rPr>
              <a:t>+   result=fun(pi*r*r)</a:t>
            </a:r>
          </a:p>
          <a:p>
            <a:pPr marL="0" indent="0">
              <a:buNone/>
            </a:pPr>
            <a:r>
              <a:rPr lang="en-IN" sz="2800" dirty="0">
                <a:latin typeface="Times New Roman" panose="02020603050405020304" pitchFamily="18" charset="0"/>
                <a:cs typeface="Times New Roman" panose="02020603050405020304" pitchFamily="18" charset="0"/>
              </a:rPr>
              <a:t>+ paste(result)}</a:t>
            </a:r>
          </a:p>
          <a:p>
            <a:pPr marL="0" indent="0">
              <a:buNone/>
            </a:pPr>
            <a:r>
              <a:rPr lang="en-IN" sz="2800" dirty="0">
                <a:latin typeface="Times New Roman" panose="02020603050405020304" pitchFamily="18" charset="0"/>
                <a:cs typeface="Times New Roman" panose="02020603050405020304" pitchFamily="18" charset="0"/>
              </a:rPr>
              <a:t>&gt; </a:t>
            </a:r>
            <a:r>
              <a:rPr lang="en-IN" sz="2800" dirty="0" err="1">
                <a:latin typeface="Times New Roman" panose="02020603050405020304" pitchFamily="18" charset="0"/>
                <a:cs typeface="Times New Roman" panose="02020603050405020304" pitchFamily="18" charset="0"/>
              </a:rPr>
              <a:t>funarg</a:t>
            </a:r>
            <a:r>
              <a:rPr lang="en-IN" sz="2800" dirty="0">
                <a:latin typeface="Times New Roman" panose="02020603050405020304" pitchFamily="18" charset="0"/>
                <a:cs typeface="Times New Roman" panose="02020603050405020304" pitchFamily="18" charset="0"/>
              </a:rPr>
              <a:t>(5)</a:t>
            </a:r>
          </a:p>
          <a:p>
            <a:pPr marL="0" indent="0">
              <a:buNone/>
            </a:pPr>
            <a:r>
              <a:rPr lang="en-IN" sz="2800" dirty="0">
                <a:latin typeface="Times New Roman" panose="02020603050405020304" pitchFamily="18" charset="0"/>
                <a:cs typeface="Times New Roman" panose="02020603050405020304" pitchFamily="18" charset="0"/>
              </a:rPr>
              <a:t>[1] "78"</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6041317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Anonymous functions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4843" y="1378424"/>
            <a:ext cx="8179558" cy="4532798"/>
          </a:xfrm>
        </p:spPr>
        <p:txBody>
          <a:bodyPr>
            <a:noAutofit/>
          </a:bodyPr>
          <a:lstStyle/>
          <a:p>
            <a:pPr marL="0" indent="0" algn="just">
              <a:buNone/>
            </a:pPr>
            <a:r>
              <a:rPr lang="en-US" sz="2800" dirty="0" smtClean="0">
                <a:latin typeface="Times New Roman" panose="02020603050405020304" pitchFamily="18" charset="0"/>
                <a:cs typeface="Times New Roman" panose="02020603050405020304" pitchFamily="18" charset="0"/>
              </a:rPr>
              <a:t>Functions created without any names are known as anonymous functions. These functions are used for writing one line codes. </a:t>
            </a:r>
          </a:p>
          <a:p>
            <a:pPr marL="0" indent="0" algn="just">
              <a:buNone/>
            </a:pPr>
            <a:r>
              <a:rPr lang="en-US" sz="2800" dirty="0" smtClean="0">
                <a:latin typeface="Times New Roman" panose="02020603050405020304" pitchFamily="18" charset="0"/>
                <a:cs typeface="Times New Roman" panose="02020603050405020304" pitchFamily="18" charset="0"/>
              </a:rPr>
              <a:t>An anonymous function can be written like an  argument in a function</a:t>
            </a:r>
          </a:p>
          <a:p>
            <a:pPr marL="0" indent="0" algn="just">
              <a:buNone/>
            </a:pPr>
            <a:r>
              <a:rPr lang="en-US" sz="2800" dirty="0" smtClean="0">
                <a:latin typeface="Times New Roman" panose="02020603050405020304" pitchFamily="18" charset="0"/>
                <a:cs typeface="Times New Roman" panose="02020603050405020304" pitchFamily="18" charset="0"/>
              </a:rPr>
              <a:t>The entire body of an anonymous function is written as an argument in its body , so you don’t need to provide any name to the function.</a:t>
            </a:r>
          </a:p>
          <a:p>
            <a:pPr marL="0" indent="0" algn="just">
              <a:buNone/>
            </a:pPr>
            <a:r>
              <a:rPr lang="en-US" sz="2800" b="1" dirty="0" smtClean="0">
                <a:latin typeface="Times New Roman" panose="02020603050405020304" pitchFamily="18" charset="0"/>
                <a:cs typeface="Times New Roman" panose="02020603050405020304" pitchFamily="18" charset="0"/>
              </a:rPr>
              <a:t>Syntax:</a:t>
            </a:r>
          </a:p>
          <a:p>
            <a:pPr marL="0" indent="0" algn="just">
              <a:buNone/>
            </a:pPr>
            <a:r>
              <a:rPr lang="en-US" sz="2800" dirty="0" smtClean="0">
                <a:latin typeface="Times New Roman" panose="02020603050405020304" pitchFamily="18" charset="0"/>
                <a:cs typeface="Times New Roman" panose="02020603050405020304" pitchFamily="18" charset="0"/>
              </a:rPr>
              <a:t>Function(argument list)Expression</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6682519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Example: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23331" y="1637731"/>
            <a:ext cx="7811069" cy="4273491"/>
          </a:xfrm>
        </p:spPr>
        <p:txBody>
          <a:bodyPr>
            <a:normAutofit/>
          </a:bodyPr>
          <a:lstStyle/>
          <a:p>
            <a:pPr marL="0" indent="0">
              <a:buNone/>
            </a:pPr>
            <a:r>
              <a:rPr lang="en-US" sz="3200" dirty="0" smtClean="0">
                <a:latin typeface="Times New Roman" panose="02020603050405020304" pitchFamily="18" charset="0"/>
                <a:cs typeface="Times New Roman" panose="02020603050405020304" pitchFamily="18" charset="0"/>
              </a:rPr>
              <a:t>(function(pi=3.14,r)pi*r*r)(r=5)</a:t>
            </a: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Output:[1] 78.5</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9830869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228" y="624110"/>
            <a:ext cx="8632771" cy="1280890"/>
          </a:xfrm>
        </p:spPr>
        <p:txBody>
          <a:bodyPr/>
          <a:lstStyle/>
          <a:p>
            <a:r>
              <a:rPr lang="en-US" dirty="0" smtClean="0">
                <a:latin typeface="Times New Roman" panose="02020603050405020304" pitchFamily="18" charset="0"/>
                <a:cs typeface="Times New Roman" panose="02020603050405020304" pitchFamily="18" charset="0"/>
              </a:rPr>
              <a:t>Local and Global environment of a function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9" y="2133600"/>
            <a:ext cx="8023172" cy="3777622"/>
          </a:xfrm>
        </p:spPr>
        <p:txBody>
          <a:bodyPr>
            <a:normAutofit/>
          </a:bodyPr>
          <a:lstStyle/>
          <a:p>
            <a:pPr marL="0" indent="0" algn="just">
              <a:buNone/>
            </a:pPr>
            <a:r>
              <a:rPr lang="en-US" sz="2800" dirty="0" smtClean="0">
                <a:latin typeface="Times New Roman" panose="02020603050405020304" pitchFamily="18" charset="0"/>
                <a:cs typeface="Times New Roman" panose="02020603050405020304" pitchFamily="18" charset="0"/>
              </a:rPr>
              <a:t>The workspace of R is known as global environment in which the function operates , whereas , the environment used in a function is known as local environment of the function .The local environment is the subset of the global environment.</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164</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4939452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11228" y="1446663"/>
            <a:ext cx="8632771" cy="4464559"/>
          </a:xfrm>
        </p:spPr>
        <p:txBody>
          <a:bodyPr>
            <a:noAutofit/>
          </a:bodyPr>
          <a:lstStyle/>
          <a:p>
            <a:pPr marL="0" indent="0">
              <a:buNone/>
            </a:pPr>
            <a:r>
              <a:rPr lang="en-IN" sz="2800" dirty="0" smtClean="0">
                <a:latin typeface="Times New Roman" panose="02020603050405020304" pitchFamily="18" charset="0"/>
                <a:cs typeface="Times New Roman" panose="02020603050405020304" pitchFamily="18" charset="0"/>
              </a:rPr>
              <a:t>r=5</a:t>
            </a:r>
          </a:p>
          <a:p>
            <a:pPr marL="0" indent="0">
              <a:buNone/>
            </a:pPr>
            <a:r>
              <a:rPr lang="en-IN" sz="2800" dirty="0" err="1" smtClean="0">
                <a:latin typeface="Times New Roman" panose="02020603050405020304" pitchFamily="18" charset="0"/>
                <a:cs typeface="Times New Roman" panose="02020603050405020304" pitchFamily="18" charset="0"/>
              </a:rPr>
              <a:t>calarea</a:t>
            </a:r>
            <a:r>
              <a:rPr lang="en-IN" sz="2800" dirty="0" smtClean="0">
                <a:latin typeface="Times New Roman" panose="02020603050405020304" pitchFamily="18" charset="0"/>
                <a:cs typeface="Times New Roman" panose="02020603050405020304" pitchFamily="18" charset="0"/>
              </a:rPr>
              <a:t>=function(pi=3.14,r=10)</a:t>
            </a:r>
          </a:p>
          <a:p>
            <a:pPr marL="0" indent="0">
              <a:buNone/>
            </a:pP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a=pi*r*r  </a:t>
            </a: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err="1" smtClean="0">
                <a:latin typeface="Times New Roman" panose="02020603050405020304" pitchFamily="18" charset="0"/>
                <a:cs typeface="Times New Roman" panose="02020603050405020304" pitchFamily="18" charset="0"/>
              </a:rPr>
              <a:t>rm</a:t>
            </a:r>
            <a:r>
              <a:rPr lang="en-IN" sz="2800" dirty="0" smtClean="0">
                <a:latin typeface="Times New Roman" panose="02020603050405020304" pitchFamily="18" charset="0"/>
                <a:cs typeface="Times New Roman" panose="02020603050405020304" pitchFamily="18" charset="0"/>
              </a:rPr>
              <a:t>(r</a:t>
            </a:r>
            <a:r>
              <a:rPr lang="en-IN" sz="2800" dirty="0">
                <a:latin typeface="Times New Roman" panose="02020603050405020304" pitchFamily="18" charset="0"/>
                <a:cs typeface="Times New Roman" panose="02020603050405020304" pitchFamily="18" charset="0"/>
              </a:rPr>
              <a:t>) </a:t>
            </a: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b=pi*r*r </a:t>
            </a: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print("area of circle before removing r")  </a:t>
            </a: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print(a</a:t>
            </a:r>
            <a:r>
              <a:rPr lang="en-IN" sz="2800" dirty="0">
                <a:latin typeface="Times New Roman" panose="02020603050405020304" pitchFamily="18" charset="0"/>
                <a:cs typeface="Times New Roman" panose="02020603050405020304" pitchFamily="18" charset="0"/>
              </a:rPr>
              <a:t>)  </a:t>
            </a: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print</a:t>
            </a:r>
            <a:r>
              <a:rPr lang="en-IN" sz="2800" dirty="0">
                <a:latin typeface="Times New Roman" panose="02020603050405020304" pitchFamily="18" charset="0"/>
                <a:cs typeface="Times New Roman" panose="02020603050405020304" pitchFamily="18" charset="0"/>
              </a:rPr>
              <a:t>("area of circle after removing r") </a:t>
            </a: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print(b</a:t>
            </a:r>
            <a:r>
              <a:rPr lang="en-IN" sz="2800" dirty="0" smtClean="0">
                <a:latin typeface="Times New Roman" panose="02020603050405020304" pitchFamily="18" charset="0"/>
                <a:cs typeface="Times New Roman" panose="02020603050405020304" pitchFamily="18" charset="0"/>
              </a:rPr>
              <a:t>)}</a:t>
            </a:r>
          </a:p>
          <a:p>
            <a:pPr marL="0" indent="0">
              <a:buNone/>
            </a:pPr>
            <a:r>
              <a:rPr lang="en-IN" sz="2800" dirty="0" err="1" smtClean="0">
                <a:latin typeface="Times New Roman" panose="02020603050405020304" pitchFamily="18" charset="0"/>
                <a:cs typeface="Times New Roman" panose="02020603050405020304" pitchFamily="18" charset="0"/>
              </a:rPr>
              <a:t>calarea</a:t>
            </a:r>
            <a:r>
              <a:rPr lang="en-IN" sz="280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4349582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sz="3200" dirty="0">
                <a:latin typeface="Times New Roman" panose="02020603050405020304" pitchFamily="18" charset="0"/>
                <a:cs typeface="Times New Roman" panose="02020603050405020304" pitchFamily="18" charset="0"/>
              </a:rPr>
              <a:t>[1] "area of circle before removing r"</a:t>
            </a:r>
          </a:p>
          <a:p>
            <a:pPr marL="0" indent="0">
              <a:buNone/>
            </a:pPr>
            <a:r>
              <a:rPr lang="en-IN" sz="3200" dirty="0">
                <a:latin typeface="Times New Roman" panose="02020603050405020304" pitchFamily="18" charset="0"/>
                <a:cs typeface="Times New Roman" panose="02020603050405020304" pitchFamily="18" charset="0"/>
              </a:rPr>
              <a:t>[1] 314</a:t>
            </a:r>
          </a:p>
          <a:p>
            <a:pPr marL="0" indent="0">
              <a:buNone/>
            </a:pPr>
            <a:r>
              <a:rPr lang="en-IN" sz="3200" dirty="0">
                <a:latin typeface="Times New Roman" panose="02020603050405020304" pitchFamily="18" charset="0"/>
                <a:cs typeface="Times New Roman" panose="02020603050405020304" pitchFamily="18" charset="0"/>
              </a:rPr>
              <a:t>[1] "area of circle after removing r"</a:t>
            </a:r>
          </a:p>
          <a:p>
            <a:pPr marL="0" indent="0">
              <a:buNone/>
            </a:pPr>
            <a:r>
              <a:rPr lang="en-IN" sz="3200" dirty="0">
                <a:latin typeface="Times New Roman" panose="02020603050405020304" pitchFamily="18" charset="0"/>
                <a:cs typeface="Times New Roman" panose="02020603050405020304" pitchFamily="18" charset="0"/>
              </a:rPr>
              <a:t>[1] 78.5</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166</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43861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7052265-2D32-45F1-8954-852C6BB26C71}"/>
              </a:ext>
            </a:extLst>
          </p:cNvPr>
          <p:cNvPicPr>
            <a:picLocks noChangeAspect="1"/>
          </p:cNvPicPr>
          <p:nvPr/>
        </p:nvPicPr>
        <p:blipFill>
          <a:blip r:embed="rId4"/>
          <a:stretch>
            <a:fillRect/>
          </a:stretch>
        </p:blipFill>
        <p:spPr>
          <a:xfrm>
            <a:off x="0" y="1782034"/>
            <a:ext cx="9144000" cy="3293931"/>
          </a:xfrm>
          <a:prstGeom prst="rect">
            <a:avLst/>
          </a:prstGeom>
        </p:spPr>
      </p:pic>
    </p:spTree>
    <p:extLst>
      <p:ext uri="{BB962C8B-B14F-4D97-AF65-F5344CB8AC3E}">
        <p14:creationId xmlns:p14="http://schemas.microsoft.com/office/powerpoint/2010/main" val="114947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36E3993-24B5-4737-92E9-AEA4BACA3CBA}"/>
              </a:ext>
            </a:extLst>
          </p:cNvPr>
          <p:cNvPicPr>
            <a:picLocks noChangeAspect="1"/>
          </p:cNvPicPr>
          <p:nvPr/>
        </p:nvPicPr>
        <p:blipFill>
          <a:blip r:embed="rId4"/>
          <a:stretch>
            <a:fillRect/>
          </a:stretch>
        </p:blipFill>
        <p:spPr>
          <a:xfrm>
            <a:off x="457200" y="890587"/>
            <a:ext cx="8158766" cy="5211523"/>
          </a:xfrm>
          <a:prstGeom prst="rect">
            <a:avLst/>
          </a:prstGeom>
        </p:spPr>
      </p:pic>
    </p:spTree>
    <p:extLst>
      <p:ext uri="{BB962C8B-B14F-4D97-AF65-F5344CB8AC3E}">
        <p14:creationId xmlns:p14="http://schemas.microsoft.com/office/powerpoint/2010/main" val="1554609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0594AC4-62A7-4227-9D3C-7D8E44249FAC}"/>
              </a:ext>
            </a:extLst>
          </p:cNvPr>
          <p:cNvPicPr>
            <a:picLocks noChangeAspect="1"/>
          </p:cNvPicPr>
          <p:nvPr/>
        </p:nvPicPr>
        <p:blipFill>
          <a:blip r:embed="rId4"/>
          <a:stretch>
            <a:fillRect/>
          </a:stretch>
        </p:blipFill>
        <p:spPr>
          <a:xfrm>
            <a:off x="109470" y="1097441"/>
            <a:ext cx="8766883" cy="4663118"/>
          </a:xfrm>
          <a:prstGeom prst="rect">
            <a:avLst/>
          </a:prstGeom>
        </p:spPr>
      </p:pic>
    </p:spTree>
    <p:extLst>
      <p:ext uri="{BB962C8B-B14F-4D97-AF65-F5344CB8AC3E}">
        <p14:creationId xmlns:p14="http://schemas.microsoft.com/office/powerpoint/2010/main" val="1826782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6C3ADA3-3FC8-41B2-8A04-C8FF3A407836}"/>
              </a:ext>
            </a:extLst>
          </p:cNvPr>
          <p:cNvPicPr>
            <a:picLocks noChangeAspect="1"/>
          </p:cNvPicPr>
          <p:nvPr/>
        </p:nvPicPr>
        <p:blipFill>
          <a:blip r:embed="rId4"/>
          <a:stretch>
            <a:fillRect/>
          </a:stretch>
        </p:blipFill>
        <p:spPr>
          <a:xfrm>
            <a:off x="399245" y="2113250"/>
            <a:ext cx="8345510" cy="3939596"/>
          </a:xfrm>
          <a:prstGeom prst="rect">
            <a:avLst/>
          </a:prstGeom>
        </p:spPr>
      </p:pic>
      <p:pic>
        <p:nvPicPr>
          <p:cNvPr id="7" name="Picture 6">
            <a:extLst>
              <a:ext uri="{FF2B5EF4-FFF2-40B4-BE49-F238E27FC236}">
                <a16:creationId xmlns:a16="http://schemas.microsoft.com/office/drawing/2014/main" id="{ACBC040B-F126-4C77-AAB0-DFF4E2121F12}"/>
              </a:ext>
            </a:extLst>
          </p:cNvPr>
          <p:cNvPicPr>
            <a:picLocks noChangeAspect="1"/>
          </p:cNvPicPr>
          <p:nvPr/>
        </p:nvPicPr>
        <p:blipFill>
          <a:blip r:embed="rId5"/>
          <a:stretch>
            <a:fillRect/>
          </a:stretch>
        </p:blipFill>
        <p:spPr>
          <a:xfrm>
            <a:off x="457200" y="550591"/>
            <a:ext cx="4114800" cy="1195107"/>
          </a:xfrm>
          <a:prstGeom prst="rect">
            <a:avLst/>
          </a:prstGeom>
        </p:spPr>
      </p:pic>
    </p:spTree>
    <p:extLst>
      <p:ext uri="{BB962C8B-B14F-4D97-AF65-F5344CB8AC3E}">
        <p14:creationId xmlns:p14="http://schemas.microsoft.com/office/powerpoint/2010/main" val="3661458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969ADEB-CAAD-40AC-81A8-1CBD341E91E6}"/>
              </a:ext>
            </a:extLst>
          </p:cNvPr>
          <p:cNvPicPr>
            <a:picLocks noChangeAspect="1"/>
          </p:cNvPicPr>
          <p:nvPr/>
        </p:nvPicPr>
        <p:blipFill>
          <a:blip r:embed="rId4"/>
          <a:stretch>
            <a:fillRect/>
          </a:stretch>
        </p:blipFill>
        <p:spPr>
          <a:xfrm>
            <a:off x="342683" y="739372"/>
            <a:ext cx="7931993" cy="5670076"/>
          </a:xfrm>
          <a:prstGeom prst="rect">
            <a:avLst/>
          </a:prstGeom>
        </p:spPr>
      </p:pic>
    </p:spTree>
    <p:extLst>
      <p:ext uri="{BB962C8B-B14F-4D97-AF65-F5344CB8AC3E}">
        <p14:creationId xmlns:p14="http://schemas.microsoft.com/office/powerpoint/2010/main" val="4133086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9CCF9B9-212D-4BED-B8D6-7E39D4D65508}"/>
              </a:ext>
            </a:extLst>
          </p:cNvPr>
          <p:cNvPicPr>
            <a:picLocks noChangeAspect="1"/>
          </p:cNvPicPr>
          <p:nvPr/>
        </p:nvPicPr>
        <p:blipFill>
          <a:blip r:embed="rId4"/>
          <a:stretch>
            <a:fillRect/>
          </a:stretch>
        </p:blipFill>
        <p:spPr>
          <a:xfrm>
            <a:off x="434930" y="539749"/>
            <a:ext cx="7899445" cy="5612896"/>
          </a:xfrm>
          <a:prstGeom prst="rect">
            <a:avLst/>
          </a:prstGeom>
        </p:spPr>
      </p:pic>
    </p:spTree>
    <p:extLst>
      <p:ext uri="{BB962C8B-B14F-4D97-AF65-F5344CB8AC3E}">
        <p14:creationId xmlns:p14="http://schemas.microsoft.com/office/powerpoint/2010/main" val="260281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3BC2E2A-6CBF-4969-BE9C-B68F6CE8C193}"/>
              </a:ext>
            </a:extLst>
          </p:cNvPr>
          <p:cNvPicPr>
            <a:picLocks noChangeAspect="1"/>
          </p:cNvPicPr>
          <p:nvPr/>
        </p:nvPicPr>
        <p:blipFill>
          <a:blip r:embed="rId4"/>
          <a:stretch>
            <a:fillRect/>
          </a:stretch>
        </p:blipFill>
        <p:spPr>
          <a:xfrm>
            <a:off x="278184" y="1435639"/>
            <a:ext cx="8587631" cy="3986722"/>
          </a:xfrm>
          <a:prstGeom prst="rect">
            <a:avLst/>
          </a:prstGeom>
        </p:spPr>
      </p:pic>
    </p:spTree>
    <p:extLst>
      <p:ext uri="{BB962C8B-B14F-4D97-AF65-F5344CB8AC3E}">
        <p14:creationId xmlns:p14="http://schemas.microsoft.com/office/powerpoint/2010/main" val="127548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10A155F-EBFA-477F-8365-07D0457854A1}"/>
              </a:ext>
            </a:extLst>
          </p:cNvPr>
          <p:cNvPicPr>
            <a:picLocks noChangeAspect="1"/>
          </p:cNvPicPr>
          <p:nvPr/>
        </p:nvPicPr>
        <p:blipFill>
          <a:blip r:embed="rId4"/>
          <a:stretch>
            <a:fillRect/>
          </a:stretch>
        </p:blipFill>
        <p:spPr>
          <a:xfrm>
            <a:off x="457200" y="594257"/>
            <a:ext cx="7650050" cy="5540536"/>
          </a:xfrm>
          <a:prstGeom prst="rect">
            <a:avLst/>
          </a:prstGeom>
        </p:spPr>
      </p:pic>
    </p:spTree>
    <p:extLst>
      <p:ext uri="{BB962C8B-B14F-4D97-AF65-F5344CB8AC3E}">
        <p14:creationId xmlns:p14="http://schemas.microsoft.com/office/powerpoint/2010/main" val="1324817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35918E2-2D05-4744-8104-AAED6F9319B1}"/>
              </a:ext>
            </a:extLst>
          </p:cNvPr>
          <p:cNvPicPr>
            <a:picLocks noChangeAspect="1"/>
          </p:cNvPicPr>
          <p:nvPr/>
        </p:nvPicPr>
        <p:blipFill>
          <a:blip r:embed="rId4"/>
          <a:stretch>
            <a:fillRect/>
          </a:stretch>
        </p:blipFill>
        <p:spPr>
          <a:xfrm>
            <a:off x="316513" y="215847"/>
            <a:ext cx="7732782" cy="5800831"/>
          </a:xfrm>
          <a:prstGeom prst="rect">
            <a:avLst/>
          </a:prstGeom>
        </p:spPr>
      </p:pic>
    </p:spTree>
    <p:extLst>
      <p:ext uri="{BB962C8B-B14F-4D97-AF65-F5344CB8AC3E}">
        <p14:creationId xmlns:p14="http://schemas.microsoft.com/office/powerpoint/2010/main" val="1360486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0AA9FBC-3A3B-41CE-A864-914820EB4DEE}"/>
              </a:ext>
            </a:extLst>
          </p:cNvPr>
          <p:cNvPicPr>
            <a:picLocks noChangeAspect="1"/>
          </p:cNvPicPr>
          <p:nvPr/>
        </p:nvPicPr>
        <p:blipFill>
          <a:blip r:embed="rId4"/>
          <a:stretch>
            <a:fillRect/>
          </a:stretch>
        </p:blipFill>
        <p:spPr>
          <a:xfrm>
            <a:off x="0" y="1303035"/>
            <a:ext cx="8885760" cy="4131850"/>
          </a:xfrm>
          <a:prstGeom prst="rect">
            <a:avLst/>
          </a:prstGeom>
        </p:spPr>
      </p:pic>
    </p:spTree>
    <p:extLst>
      <p:ext uri="{BB962C8B-B14F-4D97-AF65-F5344CB8AC3E}">
        <p14:creationId xmlns:p14="http://schemas.microsoft.com/office/powerpoint/2010/main" val="3585846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E4281BC-D495-432C-8F8D-E5593E030D9C}"/>
              </a:ext>
            </a:extLst>
          </p:cNvPr>
          <p:cNvPicPr>
            <a:picLocks noChangeAspect="1"/>
          </p:cNvPicPr>
          <p:nvPr/>
        </p:nvPicPr>
        <p:blipFill>
          <a:blip r:embed="rId4"/>
          <a:stretch>
            <a:fillRect/>
          </a:stretch>
        </p:blipFill>
        <p:spPr>
          <a:xfrm>
            <a:off x="342339" y="347729"/>
            <a:ext cx="7629684" cy="5864014"/>
          </a:xfrm>
          <a:prstGeom prst="rect">
            <a:avLst/>
          </a:prstGeom>
        </p:spPr>
      </p:pic>
    </p:spTree>
    <p:extLst>
      <p:ext uri="{BB962C8B-B14F-4D97-AF65-F5344CB8AC3E}">
        <p14:creationId xmlns:p14="http://schemas.microsoft.com/office/powerpoint/2010/main" val="3461940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7CA865A-B91E-4E3F-8CEA-AFDF51AEA402}"/>
              </a:ext>
            </a:extLst>
          </p:cNvPr>
          <p:cNvPicPr>
            <a:picLocks noChangeAspect="1"/>
          </p:cNvPicPr>
          <p:nvPr/>
        </p:nvPicPr>
        <p:blipFill>
          <a:blip r:embed="rId4"/>
          <a:stretch>
            <a:fillRect/>
          </a:stretch>
        </p:blipFill>
        <p:spPr>
          <a:xfrm>
            <a:off x="251138" y="1974505"/>
            <a:ext cx="8387478" cy="2908990"/>
          </a:xfrm>
          <a:prstGeom prst="rect">
            <a:avLst/>
          </a:prstGeom>
        </p:spPr>
      </p:pic>
    </p:spTree>
    <p:extLst>
      <p:ext uri="{BB962C8B-B14F-4D97-AF65-F5344CB8AC3E}">
        <p14:creationId xmlns:p14="http://schemas.microsoft.com/office/powerpoint/2010/main" val="829909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E0F18A8-0DAE-469F-B054-C9CED569ED55}"/>
              </a:ext>
            </a:extLst>
          </p:cNvPr>
          <p:cNvPicPr>
            <a:picLocks noChangeAspect="1"/>
          </p:cNvPicPr>
          <p:nvPr/>
        </p:nvPicPr>
        <p:blipFill>
          <a:blip r:embed="rId4"/>
          <a:stretch>
            <a:fillRect/>
          </a:stretch>
        </p:blipFill>
        <p:spPr>
          <a:xfrm>
            <a:off x="338139" y="575647"/>
            <a:ext cx="2417940" cy="440496"/>
          </a:xfrm>
          <a:prstGeom prst="rect">
            <a:avLst/>
          </a:prstGeom>
        </p:spPr>
      </p:pic>
      <p:pic>
        <p:nvPicPr>
          <p:cNvPr id="5" name="Picture 4">
            <a:extLst>
              <a:ext uri="{FF2B5EF4-FFF2-40B4-BE49-F238E27FC236}">
                <a16:creationId xmlns:a16="http://schemas.microsoft.com/office/drawing/2014/main" id="{DD9F7AEB-64FB-43B4-9BEB-132639E6AFA7}"/>
              </a:ext>
            </a:extLst>
          </p:cNvPr>
          <p:cNvPicPr>
            <a:picLocks noChangeAspect="1"/>
          </p:cNvPicPr>
          <p:nvPr/>
        </p:nvPicPr>
        <p:blipFill>
          <a:blip r:embed="rId5"/>
          <a:stretch>
            <a:fillRect/>
          </a:stretch>
        </p:blipFill>
        <p:spPr>
          <a:xfrm>
            <a:off x="120917" y="1983815"/>
            <a:ext cx="8785740" cy="2189345"/>
          </a:xfrm>
          <a:prstGeom prst="rect">
            <a:avLst/>
          </a:prstGeom>
        </p:spPr>
      </p:pic>
    </p:spTree>
    <p:extLst>
      <p:ext uri="{BB962C8B-B14F-4D97-AF65-F5344CB8AC3E}">
        <p14:creationId xmlns:p14="http://schemas.microsoft.com/office/powerpoint/2010/main" val="234848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85ECF05-3E67-422A-B293-065776EBB71B}"/>
              </a:ext>
            </a:extLst>
          </p:cNvPr>
          <p:cNvPicPr>
            <a:picLocks noChangeAspect="1"/>
          </p:cNvPicPr>
          <p:nvPr/>
        </p:nvPicPr>
        <p:blipFill>
          <a:blip r:embed="rId4"/>
          <a:stretch>
            <a:fillRect/>
          </a:stretch>
        </p:blipFill>
        <p:spPr>
          <a:xfrm>
            <a:off x="186744" y="842334"/>
            <a:ext cx="8382975" cy="4978913"/>
          </a:xfrm>
          <a:prstGeom prst="rect">
            <a:avLst/>
          </a:prstGeom>
        </p:spPr>
      </p:pic>
    </p:spTree>
    <p:extLst>
      <p:ext uri="{BB962C8B-B14F-4D97-AF65-F5344CB8AC3E}">
        <p14:creationId xmlns:p14="http://schemas.microsoft.com/office/powerpoint/2010/main" val="3198582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6D04F0A-C38D-4951-AB88-57DB21FBB519}"/>
              </a:ext>
            </a:extLst>
          </p:cNvPr>
          <p:cNvPicPr>
            <a:picLocks noChangeAspect="1"/>
          </p:cNvPicPr>
          <p:nvPr/>
        </p:nvPicPr>
        <p:blipFill>
          <a:blip r:embed="rId4"/>
          <a:stretch>
            <a:fillRect/>
          </a:stretch>
        </p:blipFill>
        <p:spPr>
          <a:xfrm>
            <a:off x="360608" y="1591764"/>
            <a:ext cx="7804597" cy="3495383"/>
          </a:xfrm>
          <a:prstGeom prst="rect">
            <a:avLst/>
          </a:prstGeom>
        </p:spPr>
      </p:pic>
    </p:spTree>
    <p:extLst>
      <p:ext uri="{BB962C8B-B14F-4D97-AF65-F5344CB8AC3E}">
        <p14:creationId xmlns:p14="http://schemas.microsoft.com/office/powerpoint/2010/main" val="479156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118418D-89C7-4AE5-913A-9CE75D8E1BB7}"/>
              </a:ext>
            </a:extLst>
          </p:cNvPr>
          <p:cNvPicPr>
            <a:picLocks noChangeAspect="1"/>
          </p:cNvPicPr>
          <p:nvPr/>
        </p:nvPicPr>
        <p:blipFill>
          <a:blip r:embed="rId4"/>
          <a:stretch>
            <a:fillRect/>
          </a:stretch>
        </p:blipFill>
        <p:spPr>
          <a:xfrm>
            <a:off x="373488" y="1069219"/>
            <a:ext cx="8078503" cy="4636117"/>
          </a:xfrm>
          <a:prstGeom prst="rect">
            <a:avLst/>
          </a:prstGeom>
        </p:spPr>
      </p:pic>
    </p:spTree>
    <p:extLst>
      <p:ext uri="{BB962C8B-B14F-4D97-AF65-F5344CB8AC3E}">
        <p14:creationId xmlns:p14="http://schemas.microsoft.com/office/powerpoint/2010/main" val="3526933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E8183AE-C2A2-4E6C-BD8C-F08ABA8534CD}"/>
              </a:ext>
            </a:extLst>
          </p:cNvPr>
          <p:cNvPicPr>
            <a:picLocks noChangeAspect="1"/>
          </p:cNvPicPr>
          <p:nvPr/>
        </p:nvPicPr>
        <p:blipFill>
          <a:blip r:embed="rId4"/>
          <a:stretch>
            <a:fillRect/>
          </a:stretch>
        </p:blipFill>
        <p:spPr>
          <a:xfrm>
            <a:off x="412124" y="886832"/>
            <a:ext cx="8094372" cy="5279160"/>
          </a:xfrm>
          <a:prstGeom prst="rect">
            <a:avLst/>
          </a:prstGeom>
        </p:spPr>
      </p:pic>
    </p:spTree>
    <p:extLst>
      <p:ext uri="{BB962C8B-B14F-4D97-AF65-F5344CB8AC3E}">
        <p14:creationId xmlns:p14="http://schemas.microsoft.com/office/powerpoint/2010/main" val="1149757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17B98D5-6147-43E3-BA4B-3AEC2092B4DC}"/>
              </a:ext>
            </a:extLst>
          </p:cNvPr>
          <p:cNvPicPr>
            <a:picLocks noChangeAspect="1"/>
          </p:cNvPicPr>
          <p:nvPr/>
        </p:nvPicPr>
        <p:blipFill>
          <a:blip r:embed="rId4"/>
          <a:stretch>
            <a:fillRect/>
          </a:stretch>
        </p:blipFill>
        <p:spPr>
          <a:xfrm>
            <a:off x="231820" y="1259544"/>
            <a:ext cx="8464431" cy="4581009"/>
          </a:xfrm>
          <a:prstGeom prst="rect">
            <a:avLst/>
          </a:prstGeom>
        </p:spPr>
      </p:pic>
    </p:spTree>
    <p:extLst>
      <p:ext uri="{BB962C8B-B14F-4D97-AF65-F5344CB8AC3E}">
        <p14:creationId xmlns:p14="http://schemas.microsoft.com/office/powerpoint/2010/main" val="398021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9F4C2E5-80BC-495D-8425-81D3DE379E28}"/>
              </a:ext>
            </a:extLst>
          </p:cNvPr>
          <p:cNvPicPr>
            <a:picLocks noChangeAspect="1"/>
          </p:cNvPicPr>
          <p:nvPr/>
        </p:nvPicPr>
        <p:blipFill>
          <a:blip r:embed="rId4"/>
          <a:stretch>
            <a:fillRect/>
          </a:stretch>
        </p:blipFill>
        <p:spPr>
          <a:xfrm>
            <a:off x="457201" y="507564"/>
            <a:ext cx="7456868" cy="5607941"/>
          </a:xfrm>
          <a:prstGeom prst="rect">
            <a:avLst/>
          </a:prstGeom>
        </p:spPr>
      </p:pic>
    </p:spTree>
    <p:extLst>
      <p:ext uri="{BB962C8B-B14F-4D97-AF65-F5344CB8AC3E}">
        <p14:creationId xmlns:p14="http://schemas.microsoft.com/office/powerpoint/2010/main" val="1603386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3329942-1D6C-48A0-B01D-04416F70A53C}"/>
              </a:ext>
            </a:extLst>
          </p:cNvPr>
          <p:cNvPicPr>
            <a:picLocks noChangeAspect="1"/>
          </p:cNvPicPr>
          <p:nvPr/>
        </p:nvPicPr>
        <p:blipFill>
          <a:blip r:embed="rId4"/>
          <a:stretch>
            <a:fillRect/>
          </a:stretch>
        </p:blipFill>
        <p:spPr>
          <a:xfrm>
            <a:off x="289774" y="1042349"/>
            <a:ext cx="8330503" cy="4888367"/>
          </a:xfrm>
          <a:prstGeom prst="rect">
            <a:avLst/>
          </a:prstGeom>
        </p:spPr>
      </p:pic>
    </p:spTree>
    <p:extLst>
      <p:ext uri="{BB962C8B-B14F-4D97-AF65-F5344CB8AC3E}">
        <p14:creationId xmlns:p14="http://schemas.microsoft.com/office/powerpoint/2010/main" val="218378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FB28573-B0FF-4360-B89C-B5C870C36C09}"/>
              </a:ext>
            </a:extLst>
          </p:cNvPr>
          <p:cNvPicPr>
            <a:picLocks noChangeAspect="1"/>
          </p:cNvPicPr>
          <p:nvPr/>
        </p:nvPicPr>
        <p:blipFill>
          <a:blip r:embed="rId4"/>
          <a:stretch>
            <a:fillRect/>
          </a:stretch>
        </p:blipFill>
        <p:spPr>
          <a:xfrm>
            <a:off x="212502" y="1011773"/>
            <a:ext cx="8325651" cy="5220350"/>
          </a:xfrm>
          <a:prstGeom prst="rect">
            <a:avLst/>
          </a:prstGeom>
        </p:spPr>
      </p:pic>
    </p:spTree>
    <p:extLst>
      <p:ext uri="{BB962C8B-B14F-4D97-AF65-F5344CB8AC3E}">
        <p14:creationId xmlns:p14="http://schemas.microsoft.com/office/powerpoint/2010/main" val="3906591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D0B6E0F-783E-49CA-96D2-5D2EC36AFFB9}"/>
              </a:ext>
            </a:extLst>
          </p:cNvPr>
          <p:cNvPicPr>
            <a:picLocks noChangeAspect="1"/>
          </p:cNvPicPr>
          <p:nvPr/>
        </p:nvPicPr>
        <p:blipFill>
          <a:blip r:embed="rId4"/>
          <a:stretch>
            <a:fillRect/>
          </a:stretch>
        </p:blipFill>
        <p:spPr>
          <a:xfrm>
            <a:off x="373487" y="1618155"/>
            <a:ext cx="8139301" cy="3621690"/>
          </a:xfrm>
          <a:prstGeom prst="rect">
            <a:avLst/>
          </a:prstGeom>
        </p:spPr>
      </p:pic>
    </p:spTree>
    <p:extLst>
      <p:ext uri="{BB962C8B-B14F-4D97-AF65-F5344CB8AC3E}">
        <p14:creationId xmlns:p14="http://schemas.microsoft.com/office/powerpoint/2010/main" val="925059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0233D9F-7947-4E3C-9C12-E99966DB21AC}"/>
              </a:ext>
            </a:extLst>
          </p:cNvPr>
          <p:cNvPicPr>
            <a:picLocks noChangeAspect="1"/>
          </p:cNvPicPr>
          <p:nvPr/>
        </p:nvPicPr>
        <p:blipFill>
          <a:blip r:embed="rId4"/>
          <a:stretch>
            <a:fillRect/>
          </a:stretch>
        </p:blipFill>
        <p:spPr>
          <a:xfrm>
            <a:off x="283335" y="993613"/>
            <a:ext cx="8179020" cy="5059458"/>
          </a:xfrm>
          <a:prstGeom prst="rect">
            <a:avLst/>
          </a:prstGeom>
        </p:spPr>
      </p:pic>
    </p:spTree>
    <p:extLst>
      <p:ext uri="{BB962C8B-B14F-4D97-AF65-F5344CB8AC3E}">
        <p14:creationId xmlns:p14="http://schemas.microsoft.com/office/powerpoint/2010/main" val="3719092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BC50736-135F-481E-AE80-FC6B914BC589}"/>
              </a:ext>
            </a:extLst>
          </p:cNvPr>
          <p:cNvPicPr>
            <a:picLocks noChangeAspect="1"/>
          </p:cNvPicPr>
          <p:nvPr/>
        </p:nvPicPr>
        <p:blipFill>
          <a:blip r:embed="rId4"/>
          <a:stretch>
            <a:fillRect/>
          </a:stretch>
        </p:blipFill>
        <p:spPr>
          <a:xfrm>
            <a:off x="270457" y="1660113"/>
            <a:ext cx="8178085" cy="2422935"/>
          </a:xfrm>
          <a:prstGeom prst="rect">
            <a:avLst/>
          </a:prstGeom>
        </p:spPr>
      </p:pic>
    </p:spTree>
    <p:extLst>
      <p:ext uri="{BB962C8B-B14F-4D97-AF65-F5344CB8AC3E}">
        <p14:creationId xmlns:p14="http://schemas.microsoft.com/office/powerpoint/2010/main" val="921974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86ABE8C-C676-4AE6-9587-D216475D51A5}"/>
              </a:ext>
            </a:extLst>
          </p:cNvPr>
          <p:cNvPicPr>
            <a:picLocks noChangeAspect="1"/>
          </p:cNvPicPr>
          <p:nvPr/>
        </p:nvPicPr>
        <p:blipFill>
          <a:blip r:embed="rId4"/>
          <a:stretch>
            <a:fillRect/>
          </a:stretch>
        </p:blipFill>
        <p:spPr>
          <a:xfrm>
            <a:off x="529778" y="818734"/>
            <a:ext cx="7804597" cy="5233025"/>
          </a:xfrm>
          <a:prstGeom prst="rect">
            <a:avLst/>
          </a:prstGeom>
        </p:spPr>
      </p:pic>
    </p:spTree>
    <p:extLst>
      <p:ext uri="{BB962C8B-B14F-4D97-AF65-F5344CB8AC3E}">
        <p14:creationId xmlns:p14="http://schemas.microsoft.com/office/powerpoint/2010/main" val="2771515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112F490-A8D2-4ABA-BAD6-AD7CA9C9C4AE}"/>
              </a:ext>
            </a:extLst>
          </p:cNvPr>
          <p:cNvPicPr>
            <a:picLocks noChangeAspect="1"/>
          </p:cNvPicPr>
          <p:nvPr/>
        </p:nvPicPr>
        <p:blipFill>
          <a:blip r:embed="rId4"/>
          <a:stretch>
            <a:fillRect/>
          </a:stretch>
        </p:blipFill>
        <p:spPr>
          <a:xfrm>
            <a:off x="581294" y="644372"/>
            <a:ext cx="7506110" cy="5428012"/>
          </a:xfrm>
          <a:prstGeom prst="rect">
            <a:avLst/>
          </a:prstGeom>
        </p:spPr>
      </p:pic>
    </p:spTree>
    <p:extLst>
      <p:ext uri="{BB962C8B-B14F-4D97-AF65-F5344CB8AC3E}">
        <p14:creationId xmlns:p14="http://schemas.microsoft.com/office/powerpoint/2010/main" val="2428420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D285E0D-D6B2-44C1-8E17-407A3FDA59A9}"/>
              </a:ext>
            </a:extLst>
          </p:cNvPr>
          <p:cNvPicPr>
            <a:picLocks noChangeAspect="1"/>
          </p:cNvPicPr>
          <p:nvPr/>
        </p:nvPicPr>
        <p:blipFill>
          <a:blip r:embed="rId4"/>
          <a:stretch>
            <a:fillRect/>
          </a:stretch>
        </p:blipFill>
        <p:spPr>
          <a:xfrm>
            <a:off x="283336" y="1423183"/>
            <a:ext cx="8334375" cy="4011634"/>
          </a:xfrm>
          <a:prstGeom prst="rect">
            <a:avLst/>
          </a:prstGeom>
        </p:spPr>
      </p:pic>
    </p:spTree>
    <p:extLst>
      <p:ext uri="{BB962C8B-B14F-4D97-AF65-F5344CB8AC3E}">
        <p14:creationId xmlns:p14="http://schemas.microsoft.com/office/powerpoint/2010/main" val="3268918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32B26E9-5913-4E97-9516-CB0BF6EBE29D}"/>
              </a:ext>
            </a:extLst>
          </p:cNvPr>
          <p:cNvPicPr>
            <a:picLocks noChangeAspect="1"/>
          </p:cNvPicPr>
          <p:nvPr/>
        </p:nvPicPr>
        <p:blipFill>
          <a:blip r:embed="rId4"/>
          <a:stretch>
            <a:fillRect/>
          </a:stretch>
        </p:blipFill>
        <p:spPr>
          <a:xfrm>
            <a:off x="405283" y="429362"/>
            <a:ext cx="2898148" cy="494129"/>
          </a:xfrm>
          <a:prstGeom prst="rect">
            <a:avLst/>
          </a:prstGeom>
        </p:spPr>
      </p:pic>
      <p:pic>
        <p:nvPicPr>
          <p:cNvPr id="5" name="Picture 4">
            <a:extLst>
              <a:ext uri="{FF2B5EF4-FFF2-40B4-BE49-F238E27FC236}">
                <a16:creationId xmlns:a16="http://schemas.microsoft.com/office/drawing/2014/main" id="{BFE42C65-4C55-47BC-A6AE-DC0FC45EE12F}"/>
              </a:ext>
            </a:extLst>
          </p:cNvPr>
          <p:cNvPicPr>
            <a:picLocks noChangeAspect="1"/>
          </p:cNvPicPr>
          <p:nvPr/>
        </p:nvPicPr>
        <p:blipFill>
          <a:blip r:embed="rId5"/>
          <a:stretch>
            <a:fillRect/>
          </a:stretch>
        </p:blipFill>
        <p:spPr>
          <a:xfrm>
            <a:off x="405282" y="1106435"/>
            <a:ext cx="7941387" cy="4940194"/>
          </a:xfrm>
          <a:prstGeom prst="rect">
            <a:avLst/>
          </a:prstGeom>
        </p:spPr>
      </p:pic>
    </p:spTree>
    <p:extLst>
      <p:ext uri="{BB962C8B-B14F-4D97-AF65-F5344CB8AC3E}">
        <p14:creationId xmlns:p14="http://schemas.microsoft.com/office/powerpoint/2010/main" val="2272168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249646C3-4ED6-4D1A-BCA1-CA96A7E7E847}"/>
              </a:ext>
            </a:extLst>
          </p:cNvPr>
          <p:cNvPicPr>
            <a:picLocks noChangeAspect="1"/>
          </p:cNvPicPr>
          <p:nvPr/>
        </p:nvPicPr>
        <p:blipFill>
          <a:blip r:embed="rId4"/>
          <a:stretch>
            <a:fillRect/>
          </a:stretch>
        </p:blipFill>
        <p:spPr>
          <a:xfrm>
            <a:off x="457200" y="563044"/>
            <a:ext cx="7787406" cy="5528655"/>
          </a:xfrm>
          <a:prstGeom prst="rect">
            <a:avLst/>
          </a:prstGeom>
        </p:spPr>
      </p:pic>
    </p:spTree>
    <p:extLst>
      <p:ext uri="{BB962C8B-B14F-4D97-AF65-F5344CB8AC3E}">
        <p14:creationId xmlns:p14="http://schemas.microsoft.com/office/powerpoint/2010/main" val="3192284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D69472A-7778-46BA-B460-1CA8E0FCF488}"/>
              </a:ext>
            </a:extLst>
          </p:cNvPr>
          <p:cNvPicPr>
            <a:picLocks noChangeAspect="1"/>
          </p:cNvPicPr>
          <p:nvPr/>
        </p:nvPicPr>
        <p:blipFill>
          <a:blip r:embed="rId4"/>
          <a:stretch>
            <a:fillRect/>
          </a:stretch>
        </p:blipFill>
        <p:spPr>
          <a:xfrm>
            <a:off x="225381" y="785631"/>
            <a:ext cx="8178085" cy="5286737"/>
          </a:xfrm>
          <a:prstGeom prst="rect">
            <a:avLst/>
          </a:prstGeom>
        </p:spPr>
      </p:pic>
    </p:spTree>
    <p:extLst>
      <p:ext uri="{BB962C8B-B14F-4D97-AF65-F5344CB8AC3E}">
        <p14:creationId xmlns:p14="http://schemas.microsoft.com/office/powerpoint/2010/main" val="415516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ECCE0962-FBEE-483B-B6B5-94E65B1C61A4}"/>
              </a:ext>
            </a:extLst>
          </p:cNvPr>
          <p:cNvPicPr>
            <a:picLocks noChangeAspect="1"/>
          </p:cNvPicPr>
          <p:nvPr/>
        </p:nvPicPr>
        <p:blipFill>
          <a:blip r:embed="rId4"/>
          <a:stretch>
            <a:fillRect/>
          </a:stretch>
        </p:blipFill>
        <p:spPr>
          <a:xfrm>
            <a:off x="174225" y="1292425"/>
            <a:ext cx="8681637" cy="4509503"/>
          </a:xfrm>
          <a:prstGeom prst="rect">
            <a:avLst/>
          </a:prstGeom>
        </p:spPr>
      </p:pic>
    </p:spTree>
    <p:extLst>
      <p:ext uri="{BB962C8B-B14F-4D97-AF65-F5344CB8AC3E}">
        <p14:creationId xmlns:p14="http://schemas.microsoft.com/office/powerpoint/2010/main" val="1366048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7EA476A-227D-44D9-9559-96B911807C3F}"/>
              </a:ext>
            </a:extLst>
          </p:cNvPr>
          <p:cNvPicPr>
            <a:picLocks noChangeAspect="1"/>
          </p:cNvPicPr>
          <p:nvPr/>
        </p:nvPicPr>
        <p:blipFill>
          <a:blip r:embed="rId4"/>
          <a:stretch>
            <a:fillRect/>
          </a:stretch>
        </p:blipFill>
        <p:spPr>
          <a:xfrm>
            <a:off x="254089" y="2090872"/>
            <a:ext cx="8080286" cy="2558402"/>
          </a:xfrm>
          <a:prstGeom prst="rect">
            <a:avLst/>
          </a:prstGeom>
        </p:spPr>
      </p:pic>
    </p:spTree>
    <p:extLst>
      <p:ext uri="{BB962C8B-B14F-4D97-AF65-F5344CB8AC3E}">
        <p14:creationId xmlns:p14="http://schemas.microsoft.com/office/powerpoint/2010/main" val="605284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5202465-C023-4ADC-854A-920799D2C74B}"/>
              </a:ext>
            </a:extLst>
          </p:cNvPr>
          <p:cNvPicPr>
            <a:picLocks noChangeAspect="1"/>
          </p:cNvPicPr>
          <p:nvPr/>
        </p:nvPicPr>
        <p:blipFill>
          <a:blip r:embed="rId4"/>
          <a:stretch>
            <a:fillRect/>
          </a:stretch>
        </p:blipFill>
        <p:spPr>
          <a:xfrm>
            <a:off x="295857" y="1446972"/>
            <a:ext cx="8552285" cy="3964055"/>
          </a:xfrm>
          <a:prstGeom prst="rect">
            <a:avLst/>
          </a:prstGeom>
        </p:spPr>
      </p:pic>
    </p:spTree>
    <p:extLst>
      <p:ext uri="{BB962C8B-B14F-4D97-AF65-F5344CB8AC3E}">
        <p14:creationId xmlns:p14="http://schemas.microsoft.com/office/powerpoint/2010/main" val="1012383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FAA692B-6CFE-4562-A2FA-BA7E5CD2B3CA}"/>
              </a:ext>
            </a:extLst>
          </p:cNvPr>
          <p:cNvPicPr>
            <a:picLocks noChangeAspect="1"/>
          </p:cNvPicPr>
          <p:nvPr/>
        </p:nvPicPr>
        <p:blipFill>
          <a:blip r:embed="rId4"/>
          <a:stretch>
            <a:fillRect/>
          </a:stretch>
        </p:blipFill>
        <p:spPr>
          <a:xfrm>
            <a:off x="323267" y="1271867"/>
            <a:ext cx="8497466" cy="4314266"/>
          </a:xfrm>
          <a:prstGeom prst="rect">
            <a:avLst/>
          </a:prstGeom>
        </p:spPr>
      </p:pic>
    </p:spTree>
    <p:extLst>
      <p:ext uri="{BB962C8B-B14F-4D97-AF65-F5344CB8AC3E}">
        <p14:creationId xmlns:p14="http://schemas.microsoft.com/office/powerpoint/2010/main" val="3138245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63EBCF1-4E13-44B7-B006-97437044D451}"/>
              </a:ext>
            </a:extLst>
          </p:cNvPr>
          <p:cNvPicPr>
            <a:picLocks noChangeAspect="1"/>
          </p:cNvPicPr>
          <p:nvPr/>
        </p:nvPicPr>
        <p:blipFill>
          <a:blip r:embed="rId4"/>
          <a:stretch>
            <a:fillRect/>
          </a:stretch>
        </p:blipFill>
        <p:spPr>
          <a:xfrm>
            <a:off x="330156" y="613058"/>
            <a:ext cx="7547468" cy="5382052"/>
          </a:xfrm>
          <a:prstGeom prst="rect">
            <a:avLst/>
          </a:prstGeom>
        </p:spPr>
      </p:pic>
    </p:spTree>
    <p:extLst>
      <p:ext uri="{BB962C8B-B14F-4D97-AF65-F5344CB8AC3E}">
        <p14:creationId xmlns:p14="http://schemas.microsoft.com/office/powerpoint/2010/main" val="1899790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CE3F6C84-DABB-466A-8E9C-B5A5A9E20F66}"/>
              </a:ext>
            </a:extLst>
          </p:cNvPr>
          <p:cNvPicPr>
            <a:picLocks noChangeAspect="1"/>
          </p:cNvPicPr>
          <p:nvPr/>
        </p:nvPicPr>
        <p:blipFill>
          <a:blip r:embed="rId4"/>
          <a:stretch>
            <a:fillRect/>
          </a:stretch>
        </p:blipFill>
        <p:spPr>
          <a:xfrm>
            <a:off x="0" y="989728"/>
            <a:ext cx="8799515" cy="1206111"/>
          </a:xfrm>
          <a:prstGeom prst="rect">
            <a:avLst/>
          </a:prstGeom>
        </p:spPr>
      </p:pic>
      <p:pic>
        <p:nvPicPr>
          <p:cNvPr id="5" name="Picture 4">
            <a:extLst>
              <a:ext uri="{FF2B5EF4-FFF2-40B4-BE49-F238E27FC236}">
                <a16:creationId xmlns:a16="http://schemas.microsoft.com/office/drawing/2014/main" id="{5F46F29B-CB10-46D6-956D-1F75C663501A}"/>
              </a:ext>
            </a:extLst>
          </p:cNvPr>
          <p:cNvPicPr>
            <a:picLocks noChangeAspect="1"/>
          </p:cNvPicPr>
          <p:nvPr/>
        </p:nvPicPr>
        <p:blipFill>
          <a:blip r:embed="rId5"/>
          <a:stretch>
            <a:fillRect/>
          </a:stretch>
        </p:blipFill>
        <p:spPr>
          <a:xfrm>
            <a:off x="233441" y="2220872"/>
            <a:ext cx="8332631" cy="3724352"/>
          </a:xfrm>
          <a:prstGeom prst="rect">
            <a:avLst/>
          </a:prstGeom>
        </p:spPr>
      </p:pic>
    </p:spTree>
    <p:extLst>
      <p:ext uri="{BB962C8B-B14F-4D97-AF65-F5344CB8AC3E}">
        <p14:creationId xmlns:p14="http://schemas.microsoft.com/office/powerpoint/2010/main" val="332324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81DD3AA-CB2B-41F0-A3D1-67B93F36BEC5}"/>
              </a:ext>
            </a:extLst>
          </p:cNvPr>
          <p:cNvPicPr>
            <a:picLocks noChangeAspect="1"/>
          </p:cNvPicPr>
          <p:nvPr/>
        </p:nvPicPr>
        <p:blipFill>
          <a:blip r:embed="rId4"/>
          <a:stretch>
            <a:fillRect/>
          </a:stretch>
        </p:blipFill>
        <p:spPr>
          <a:xfrm>
            <a:off x="412124" y="833600"/>
            <a:ext cx="7682248" cy="5134564"/>
          </a:xfrm>
          <a:prstGeom prst="rect">
            <a:avLst/>
          </a:prstGeom>
        </p:spPr>
      </p:pic>
    </p:spTree>
    <p:extLst>
      <p:ext uri="{BB962C8B-B14F-4D97-AF65-F5344CB8AC3E}">
        <p14:creationId xmlns:p14="http://schemas.microsoft.com/office/powerpoint/2010/main" val="907027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49E6C7A-8C61-4987-BA93-849A23E0384B}"/>
              </a:ext>
            </a:extLst>
          </p:cNvPr>
          <p:cNvPicPr>
            <a:picLocks noChangeAspect="1"/>
          </p:cNvPicPr>
          <p:nvPr/>
        </p:nvPicPr>
        <p:blipFill>
          <a:blip r:embed="rId4"/>
          <a:stretch>
            <a:fillRect/>
          </a:stretch>
        </p:blipFill>
        <p:spPr>
          <a:xfrm>
            <a:off x="457200" y="514349"/>
            <a:ext cx="2884868" cy="581389"/>
          </a:xfrm>
          <a:prstGeom prst="rect">
            <a:avLst/>
          </a:prstGeom>
        </p:spPr>
      </p:pic>
      <p:pic>
        <p:nvPicPr>
          <p:cNvPr id="5" name="Picture 4">
            <a:extLst>
              <a:ext uri="{FF2B5EF4-FFF2-40B4-BE49-F238E27FC236}">
                <a16:creationId xmlns:a16="http://schemas.microsoft.com/office/drawing/2014/main" id="{20602149-12AF-42A1-AFFA-914EFAF413B8}"/>
              </a:ext>
            </a:extLst>
          </p:cNvPr>
          <p:cNvPicPr>
            <a:picLocks noChangeAspect="1"/>
          </p:cNvPicPr>
          <p:nvPr/>
        </p:nvPicPr>
        <p:blipFill>
          <a:blip r:embed="rId5"/>
          <a:stretch>
            <a:fillRect/>
          </a:stretch>
        </p:blipFill>
        <p:spPr>
          <a:xfrm>
            <a:off x="386366" y="1564294"/>
            <a:ext cx="8049293" cy="3861982"/>
          </a:xfrm>
          <a:prstGeom prst="rect">
            <a:avLst/>
          </a:prstGeom>
        </p:spPr>
      </p:pic>
    </p:spTree>
    <p:extLst>
      <p:ext uri="{BB962C8B-B14F-4D97-AF65-F5344CB8AC3E}">
        <p14:creationId xmlns:p14="http://schemas.microsoft.com/office/powerpoint/2010/main" val="1574560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F34282E-531B-46F6-9B65-EE623E58962D}"/>
              </a:ext>
            </a:extLst>
          </p:cNvPr>
          <p:cNvPicPr>
            <a:picLocks noChangeAspect="1"/>
          </p:cNvPicPr>
          <p:nvPr/>
        </p:nvPicPr>
        <p:blipFill>
          <a:blip r:embed="rId4"/>
          <a:stretch>
            <a:fillRect/>
          </a:stretch>
        </p:blipFill>
        <p:spPr>
          <a:xfrm>
            <a:off x="407110" y="450914"/>
            <a:ext cx="7526275" cy="5810186"/>
          </a:xfrm>
          <a:prstGeom prst="rect">
            <a:avLst/>
          </a:prstGeom>
        </p:spPr>
      </p:pic>
    </p:spTree>
    <p:extLst>
      <p:ext uri="{BB962C8B-B14F-4D97-AF65-F5344CB8AC3E}">
        <p14:creationId xmlns:p14="http://schemas.microsoft.com/office/powerpoint/2010/main" val="3746335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A9B92D9-B303-4BE8-A105-949B7B4557BB}"/>
              </a:ext>
            </a:extLst>
          </p:cNvPr>
          <p:cNvPicPr>
            <a:picLocks noChangeAspect="1"/>
          </p:cNvPicPr>
          <p:nvPr/>
        </p:nvPicPr>
        <p:blipFill>
          <a:blip r:embed="rId4"/>
          <a:stretch>
            <a:fillRect/>
          </a:stretch>
        </p:blipFill>
        <p:spPr>
          <a:xfrm>
            <a:off x="521594" y="813457"/>
            <a:ext cx="7662930" cy="5597920"/>
          </a:xfrm>
          <a:prstGeom prst="rect">
            <a:avLst/>
          </a:prstGeom>
        </p:spPr>
      </p:pic>
      <p:pic>
        <p:nvPicPr>
          <p:cNvPr id="5" name="Picture 4">
            <a:extLst>
              <a:ext uri="{FF2B5EF4-FFF2-40B4-BE49-F238E27FC236}">
                <a16:creationId xmlns:a16="http://schemas.microsoft.com/office/drawing/2014/main" id="{C3A36810-AF79-4BFF-BC36-A810421379C5}"/>
              </a:ext>
            </a:extLst>
          </p:cNvPr>
          <p:cNvPicPr>
            <a:picLocks noChangeAspect="1"/>
          </p:cNvPicPr>
          <p:nvPr/>
        </p:nvPicPr>
        <p:blipFill>
          <a:blip r:embed="rId5"/>
          <a:stretch>
            <a:fillRect/>
          </a:stretch>
        </p:blipFill>
        <p:spPr>
          <a:xfrm>
            <a:off x="457200" y="88900"/>
            <a:ext cx="3580327" cy="575857"/>
          </a:xfrm>
          <a:prstGeom prst="rect">
            <a:avLst/>
          </a:prstGeom>
        </p:spPr>
      </p:pic>
    </p:spTree>
    <p:extLst>
      <p:ext uri="{BB962C8B-B14F-4D97-AF65-F5344CB8AC3E}">
        <p14:creationId xmlns:p14="http://schemas.microsoft.com/office/powerpoint/2010/main" val="2950683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DA9A161-AF2B-4558-A95C-26F0B646E265}"/>
              </a:ext>
            </a:extLst>
          </p:cNvPr>
          <p:cNvPicPr>
            <a:picLocks noChangeAspect="1"/>
          </p:cNvPicPr>
          <p:nvPr/>
        </p:nvPicPr>
        <p:blipFill>
          <a:blip r:embed="rId4"/>
          <a:stretch>
            <a:fillRect/>
          </a:stretch>
        </p:blipFill>
        <p:spPr>
          <a:xfrm>
            <a:off x="154547" y="890587"/>
            <a:ext cx="7986085" cy="4044367"/>
          </a:xfrm>
          <a:prstGeom prst="rect">
            <a:avLst/>
          </a:prstGeom>
        </p:spPr>
      </p:pic>
    </p:spTree>
    <p:extLst>
      <p:ext uri="{BB962C8B-B14F-4D97-AF65-F5344CB8AC3E}">
        <p14:creationId xmlns:p14="http://schemas.microsoft.com/office/powerpoint/2010/main" val="1569621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351EC89-0C14-46E4-B834-3106A27A2864}"/>
              </a:ext>
            </a:extLst>
          </p:cNvPr>
          <p:cNvPicPr>
            <a:picLocks noChangeAspect="1"/>
          </p:cNvPicPr>
          <p:nvPr/>
        </p:nvPicPr>
        <p:blipFill>
          <a:blip r:embed="rId4"/>
          <a:stretch>
            <a:fillRect/>
          </a:stretch>
        </p:blipFill>
        <p:spPr>
          <a:xfrm>
            <a:off x="138906" y="1835578"/>
            <a:ext cx="7882828" cy="2614074"/>
          </a:xfrm>
          <a:prstGeom prst="rect">
            <a:avLst/>
          </a:prstGeom>
        </p:spPr>
      </p:pic>
    </p:spTree>
    <p:extLst>
      <p:ext uri="{BB962C8B-B14F-4D97-AF65-F5344CB8AC3E}">
        <p14:creationId xmlns:p14="http://schemas.microsoft.com/office/powerpoint/2010/main" val="2130961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617" y="342569"/>
            <a:ext cx="7772400" cy="1470025"/>
          </a:xfrm>
        </p:spPr>
        <p:txBody>
          <a:bodyPr/>
          <a:lstStyle/>
          <a:p>
            <a:r>
              <a:rPr lang="en-US" dirty="0" smtClean="0"/>
              <a:t>Practice Examples</a:t>
            </a:r>
            <a:endParaRPr lang="en-IN" dirty="0"/>
          </a:p>
        </p:txBody>
      </p:sp>
      <p:sp>
        <p:nvSpPr>
          <p:cNvPr id="3" name="Subtitle 2"/>
          <p:cNvSpPr>
            <a:spLocks noGrp="1"/>
          </p:cNvSpPr>
          <p:nvPr>
            <p:ph type="subTitle" idx="1"/>
          </p:nvPr>
        </p:nvSpPr>
        <p:spPr>
          <a:xfrm>
            <a:off x="245659" y="1514901"/>
            <a:ext cx="8584441" cy="5206574"/>
          </a:xfrm>
        </p:spPr>
        <p:txBody>
          <a:bodyPr/>
          <a:lstStyle/>
          <a:p>
            <a:pPr algn="l"/>
            <a:r>
              <a:rPr lang="en-IN" dirty="0" smtClean="0"/>
              <a:t>1. </a:t>
            </a:r>
            <a:r>
              <a:rPr lang="en-IN" dirty="0" smtClean="0">
                <a:solidFill>
                  <a:srgbClr val="FF0000"/>
                </a:solidFill>
              </a:rPr>
              <a:t>pi*2^3-sqrt(4</a:t>
            </a:r>
            <a:r>
              <a:rPr lang="en-IN" dirty="0">
                <a:solidFill>
                  <a:srgbClr val="FF0000"/>
                </a:solidFill>
              </a:rPr>
              <a:t>)</a:t>
            </a:r>
          </a:p>
          <a:p>
            <a:pPr algn="l"/>
            <a:r>
              <a:rPr lang="en-IN" dirty="0" smtClean="0"/>
              <a:t>2. </a:t>
            </a:r>
            <a:r>
              <a:rPr lang="en-IN" dirty="0" smtClean="0">
                <a:solidFill>
                  <a:srgbClr val="FF0000"/>
                </a:solidFill>
              </a:rPr>
              <a:t>abs(12-17*2/3-9)</a:t>
            </a:r>
            <a:endParaRPr lang="en-IN" dirty="0">
              <a:solidFill>
                <a:srgbClr val="FF0000"/>
              </a:solidFill>
            </a:endParaRPr>
          </a:p>
          <a:p>
            <a:pPr algn="l"/>
            <a:r>
              <a:rPr lang="en-US" dirty="0" smtClean="0"/>
              <a:t>3. </a:t>
            </a:r>
            <a:r>
              <a:rPr lang="en-US" dirty="0" smtClean="0">
                <a:solidFill>
                  <a:srgbClr val="FF0000"/>
                </a:solidFill>
              </a:rPr>
              <a:t>factorial(4)</a:t>
            </a:r>
          </a:p>
          <a:p>
            <a:pPr algn="l"/>
            <a:r>
              <a:rPr lang="en-US" dirty="0" smtClean="0"/>
              <a:t>4</a:t>
            </a:r>
            <a:r>
              <a:rPr lang="en-US" dirty="0" smtClean="0">
                <a:solidFill>
                  <a:schemeClr val="tx1"/>
                </a:solidFill>
              </a:rPr>
              <a:t>. Try to use any of the following , they  give you the same answer as they are different form of the same thing.</a:t>
            </a:r>
          </a:p>
          <a:p>
            <a:pPr algn="l"/>
            <a:r>
              <a:rPr lang="en-US" dirty="0" smtClean="0"/>
              <a:t>        </a:t>
            </a:r>
            <a:r>
              <a:rPr lang="en-US" dirty="0" smtClean="0">
                <a:solidFill>
                  <a:srgbClr val="FF0000"/>
                </a:solidFill>
              </a:rPr>
              <a:t>log(2,10) OR log(2,base=10) Or log10(2)</a:t>
            </a:r>
          </a:p>
          <a:p>
            <a:pPr algn="l"/>
            <a:r>
              <a:rPr lang="en-US" dirty="0" smtClean="0">
                <a:solidFill>
                  <a:schemeClr val="tx1"/>
                </a:solidFill>
              </a:rPr>
              <a:t>5. Natural log</a:t>
            </a:r>
          </a:p>
          <a:p>
            <a:pPr algn="l"/>
            <a:r>
              <a:rPr lang="en-US" dirty="0" smtClean="0">
                <a:solidFill>
                  <a:srgbClr val="FF0000"/>
                </a:solidFill>
              </a:rPr>
              <a:t>          Log(2)</a:t>
            </a:r>
          </a:p>
          <a:p>
            <a:pPr algn="l"/>
            <a:endParaRPr lang="en-IN" dirty="0">
              <a:solidFill>
                <a:schemeClr val="bg1">
                  <a:lumMod val="65000"/>
                </a:schemeClr>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22133246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a:xfrm>
            <a:off x="409433" y="941695"/>
            <a:ext cx="8175009" cy="5527343"/>
          </a:xfrm>
        </p:spPr>
        <p:txBody>
          <a:bodyPr/>
          <a:lstStyle/>
          <a:p>
            <a:pPr algn="l"/>
            <a:endParaRPr lang="en-US" dirty="0" smtClean="0"/>
          </a:p>
          <a:p>
            <a:pPr algn="l"/>
            <a:endParaRPr lang="en-US" dirty="0"/>
          </a:p>
          <a:p>
            <a:pPr algn="l"/>
            <a:r>
              <a:rPr lang="en-US" dirty="0" smtClean="0"/>
              <a:t>6</a:t>
            </a:r>
            <a:r>
              <a:rPr lang="en-US" b="1" dirty="0" smtClean="0">
                <a:solidFill>
                  <a:schemeClr val="tx1">
                    <a:lumMod val="65000"/>
                    <a:lumOff val="35000"/>
                  </a:schemeClr>
                </a:solidFill>
              </a:rPr>
              <a:t>. </a:t>
            </a:r>
            <a:r>
              <a:rPr lang="en-US" b="1" dirty="0" err="1" smtClean="0">
                <a:solidFill>
                  <a:schemeClr val="tx1">
                    <a:lumMod val="65000"/>
                    <a:lumOff val="35000"/>
                  </a:schemeClr>
                </a:solidFill>
              </a:rPr>
              <a:t>exp</a:t>
            </a:r>
            <a:r>
              <a:rPr lang="en-US" b="1" dirty="0" smtClean="0">
                <a:solidFill>
                  <a:schemeClr val="tx1">
                    <a:lumMod val="65000"/>
                    <a:lumOff val="35000"/>
                  </a:schemeClr>
                </a:solidFill>
              </a:rPr>
              <a:t>(0.6931472)</a:t>
            </a:r>
          </a:p>
          <a:p>
            <a:pPr algn="l"/>
            <a:r>
              <a:rPr lang="en-US" b="1" dirty="0" smtClean="0">
                <a:solidFill>
                  <a:schemeClr val="tx1">
                    <a:lumMod val="65000"/>
                    <a:lumOff val="35000"/>
                  </a:schemeClr>
                </a:solidFill>
              </a:rPr>
              <a:t>7. log10(2)</a:t>
            </a:r>
          </a:p>
          <a:p>
            <a:pPr algn="l"/>
            <a:r>
              <a:rPr lang="en-US" b="1" dirty="0" smtClean="0">
                <a:solidFill>
                  <a:schemeClr val="tx1">
                    <a:lumMod val="65000"/>
                    <a:lumOff val="35000"/>
                  </a:schemeClr>
                </a:solidFill>
              </a:rPr>
              <a:t>8. </a:t>
            </a:r>
            <a:r>
              <a:rPr lang="en-US" b="1" dirty="0" err="1" smtClean="0">
                <a:solidFill>
                  <a:schemeClr val="tx1">
                    <a:lumMod val="65000"/>
                    <a:lumOff val="35000"/>
                  </a:schemeClr>
                </a:solidFill>
              </a:rPr>
              <a:t>Reverese</a:t>
            </a:r>
            <a:r>
              <a:rPr lang="en-US" b="1" dirty="0" smtClean="0">
                <a:solidFill>
                  <a:schemeClr val="tx1">
                    <a:lumMod val="65000"/>
                    <a:lumOff val="35000"/>
                  </a:schemeClr>
                </a:solidFill>
              </a:rPr>
              <a:t> the logarithm like so:</a:t>
            </a:r>
          </a:p>
          <a:p>
            <a:pPr algn="l"/>
            <a:r>
              <a:rPr lang="en-US" b="1" dirty="0" smtClean="0">
                <a:solidFill>
                  <a:schemeClr val="tx1">
                    <a:lumMod val="65000"/>
                    <a:lumOff val="35000"/>
                  </a:schemeClr>
                </a:solidFill>
              </a:rPr>
              <a:t>10^0.30103</a:t>
            </a:r>
          </a:p>
          <a:p>
            <a:pPr algn="l"/>
            <a:r>
              <a:rPr lang="en-US" b="1" dirty="0" smtClean="0">
                <a:solidFill>
                  <a:schemeClr val="tx1">
                    <a:lumMod val="65000"/>
                    <a:lumOff val="35000"/>
                  </a:schemeClr>
                </a:solidFill>
              </a:rPr>
              <a:t>9. sin(45*pi/180)</a:t>
            </a:r>
            <a:endParaRPr lang="en-IN"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4568116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672" y="559559"/>
            <a:ext cx="7680278" cy="928047"/>
          </a:xfrm>
        </p:spPr>
        <p:txBody>
          <a:bodyPr>
            <a:normAutofit/>
          </a:bodyPr>
          <a:lstStyle/>
          <a:p>
            <a:r>
              <a:rPr lang="en-US" b="1" dirty="0" smtClean="0">
                <a:solidFill>
                  <a:schemeClr val="tx1"/>
                </a:solidFill>
              </a:rPr>
              <a:t>Calling Functions in R</a:t>
            </a:r>
            <a:endParaRPr lang="en-IN" b="1" dirty="0">
              <a:solidFill>
                <a:schemeClr val="tx1"/>
              </a:solidFill>
            </a:endParaRPr>
          </a:p>
        </p:txBody>
      </p:sp>
      <p:sp>
        <p:nvSpPr>
          <p:cNvPr id="3" name="Subtitle 2"/>
          <p:cNvSpPr>
            <a:spLocks noGrp="1"/>
          </p:cNvSpPr>
          <p:nvPr>
            <p:ph type="subTitle" idx="1"/>
          </p:nvPr>
        </p:nvSpPr>
        <p:spPr>
          <a:xfrm>
            <a:off x="230305" y="1537317"/>
            <a:ext cx="8736273" cy="5233869"/>
          </a:xfrm>
        </p:spPr>
        <p:txBody>
          <a:bodyPr/>
          <a:lstStyle/>
          <a:p>
            <a:pPr algn="l"/>
            <a:r>
              <a:rPr lang="en-US" dirty="0" smtClean="0">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To invoke predefined functions in R, you need to type their names on the R console , followed by comma- separated parameters as arguments within parentheses.</a:t>
            </a:r>
          </a:p>
          <a:p>
            <a:pPr algn="l"/>
            <a:r>
              <a:rPr lang="en-US" sz="3200" dirty="0">
                <a:solidFill>
                  <a:srgbClr val="C00000"/>
                </a:solidFill>
                <a:latin typeface="Times New Roman" panose="02020603050405020304" pitchFamily="18" charset="0"/>
                <a:cs typeface="Times New Roman" panose="02020603050405020304" pitchFamily="18" charset="0"/>
              </a:rPr>
              <a:t>s</a:t>
            </a:r>
            <a:r>
              <a:rPr lang="en-US" sz="3200" dirty="0" smtClean="0">
                <a:solidFill>
                  <a:srgbClr val="C00000"/>
                </a:solidFill>
                <a:latin typeface="Times New Roman" panose="02020603050405020304" pitchFamily="18" charset="0"/>
                <a:cs typeface="Times New Roman" panose="02020603050405020304" pitchFamily="18" charset="0"/>
              </a:rPr>
              <a:t>um(5,26,67,10,56)</a:t>
            </a:r>
          </a:p>
          <a:p>
            <a:pPr algn="l"/>
            <a:r>
              <a:rPr lang="en-US" sz="3200" dirty="0" smtClean="0">
                <a:solidFill>
                  <a:schemeClr val="tx1"/>
                </a:solidFill>
                <a:latin typeface="Times New Roman" panose="02020603050405020304" pitchFamily="18" charset="0"/>
                <a:cs typeface="Times New Roman" panose="02020603050405020304" pitchFamily="18" charset="0"/>
              </a:rPr>
              <a:t>Output-164</a:t>
            </a:r>
          </a:p>
          <a:p>
            <a:pPr algn="l"/>
            <a:r>
              <a:rPr lang="en-US" sz="3200" dirty="0">
                <a:solidFill>
                  <a:srgbClr val="C00000"/>
                </a:solidFill>
                <a:latin typeface="Times New Roman" panose="02020603050405020304" pitchFamily="18" charset="0"/>
                <a:cs typeface="Times New Roman" panose="02020603050405020304" pitchFamily="18" charset="0"/>
              </a:rPr>
              <a:t>r</a:t>
            </a:r>
            <a:r>
              <a:rPr lang="en-US" sz="3200" dirty="0" smtClean="0">
                <a:solidFill>
                  <a:srgbClr val="C00000"/>
                </a:solidFill>
                <a:latin typeface="Times New Roman" panose="02020603050405020304" pitchFamily="18" charset="0"/>
                <a:cs typeface="Times New Roman" panose="02020603050405020304" pitchFamily="18" charset="0"/>
              </a:rPr>
              <a:t>ep(“hello”,5)</a:t>
            </a:r>
          </a:p>
          <a:p>
            <a:pPr algn="l"/>
            <a:r>
              <a:rPr lang="en-US" sz="3200" dirty="0" smtClean="0">
                <a:solidFill>
                  <a:schemeClr val="tx1"/>
                </a:solidFill>
                <a:latin typeface="Times New Roman" panose="02020603050405020304" pitchFamily="18" charset="0"/>
                <a:cs typeface="Times New Roman" panose="02020603050405020304" pitchFamily="18" charset="0"/>
              </a:rPr>
              <a:t>Output-</a:t>
            </a:r>
            <a:r>
              <a:rPr lang="nn-NO" sz="3200" dirty="0">
                <a:solidFill>
                  <a:schemeClr val="tx1"/>
                </a:solidFill>
                <a:latin typeface="Times New Roman" panose="02020603050405020304" pitchFamily="18" charset="0"/>
                <a:cs typeface="Times New Roman" panose="02020603050405020304" pitchFamily="18" charset="0"/>
              </a:rPr>
              <a:t>[1] "hello" "hello" "hello" "hello"</a:t>
            </a:r>
          </a:p>
          <a:p>
            <a:pPr algn="l"/>
            <a:r>
              <a:rPr lang="nn-NO" sz="3200" dirty="0">
                <a:solidFill>
                  <a:schemeClr val="tx1"/>
                </a:solidFill>
                <a:latin typeface="Times New Roman" panose="02020603050405020304" pitchFamily="18" charset="0"/>
                <a:cs typeface="Times New Roman" panose="02020603050405020304" pitchFamily="18" charset="0"/>
              </a:rPr>
              <a:t>[5] "hello"</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18210978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a:xfrm>
            <a:off x="191068" y="627797"/>
            <a:ext cx="8830101" cy="5950424"/>
          </a:xfrm>
        </p:spPr>
        <p:txBody>
          <a:bodyPr/>
          <a:lstStyle/>
          <a:p>
            <a:pPr algn="l"/>
            <a:r>
              <a:rPr lang="en-US" dirty="0" err="1">
                <a:solidFill>
                  <a:srgbClr val="C00000"/>
                </a:solidFill>
              </a:rPr>
              <a:t>s</a:t>
            </a:r>
            <a:r>
              <a:rPr lang="en-US" dirty="0" err="1" smtClean="0">
                <a:solidFill>
                  <a:srgbClr val="C00000"/>
                </a:solidFill>
              </a:rPr>
              <a:t>qrt</a:t>
            </a:r>
            <a:r>
              <a:rPr lang="en-US" dirty="0" smtClean="0">
                <a:solidFill>
                  <a:srgbClr val="C00000"/>
                </a:solidFill>
              </a:rPr>
              <a:t>(100)</a:t>
            </a:r>
          </a:p>
          <a:p>
            <a:pPr algn="l"/>
            <a:r>
              <a:rPr lang="en-US" dirty="0">
                <a:solidFill>
                  <a:schemeClr val="tx1"/>
                </a:solidFill>
              </a:rPr>
              <a:t>Output-[1] </a:t>
            </a:r>
            <a:r>
              <a:rPr lang="en-US" dirty="0" smtClean="0">
                <a:solidFill>
                  <a:schemeClr val="tx1"/>
                </a:solidFill>
              </a:rPr>
              <a:t>10</a:t>
            </a:r>
            <a:endParaRPr lang="en-IN" dirty="0">
              <a:solidFill>
                <a:schemeClr val="tx1"/>
              </a:solidFill>
            </a:endParaRPr>
          </a:p>
          <a:p>
            <a:pPr algn="l"/>
            <a:r>
              <a:rPr lang="en-US" dirty="0" err="1">
                <a:solidFill>
                  <a:srgbClr val="C00000"/>
                </a:solidFill>
              </a:rPr>
              <a:t>s</a:t>
            </a:r>
            <a:r>
              <a:rPr lang="en-US" dirty="0" err="1" smtClean="0">
                <a:solidFill>
                  <a:srgbClr val="C00000"/>
                </a:solidFill>
              </a:rPr>
              <a:t>ubstr</a:t>
            </a:r>
            <a:r>
              <a:rPr lang="en-US" dirty="0" smtClean="0">
                <a:solidFill>
                  <a:srgbClr val="C00000"/>
                </a:solidFill>
              </a:rPr>
              <a:t>(“Example”,2,4)</a:t>
            </a:r>
            <a:endParaRPr lang="en-IN" dirty="0">
              <a:solidFill>
                <a:srgbClr val="C00000"/>
              </a:solidFill>
            </a:endParaRPr>
          </a:p>
          <a:p>
            <a:pPr algn="l"/>
            <a:r>
              <a:rPr lang="en-US" dirty="0">
                <a:solidFill>
                  <a:schemeClr val="tx1"/>
                </a:solidFill>
              </a:rPr>
              <a:t>Output- [1] "</a:t>
            </a:r>
            <a:r>
              <a:rPr lang="en-US" dirty="0" err="1" smtClean="0">
                <a:solidFill>
                  <a:schemeClr val="tx1"/>
                </a:solidFill>
              </a:rPr>
              <a:t>xam</a:t>
            </a:r>
            <a:r>
              <a:rPr lang="en-US" dirty="0" smtClean="0">
                <a:solidFill>
                  <a:schemeClr val="tx1"/>
                </a:solidFill>
              </a:rPr>
              <a:t>“</a:t>
            </a:r>
          </a:p>
          <a:p>
            <a:pPr algn="l"/>
            <a:endParaRPr lang="en-US" dirty="0" smtClean="0">
              <a:solidFill>
                <a:schemeClr val="tx1"/>
              </a:solidFill>
            </a:endParaRPr>
          </a:p>
          <a:p>
            <a:pPr algn="l"/>
            <a:r>
              <a:rPr lang="en-US" dirty="0" smtClean="0">
                <a:solidFill>
                  <a:schemeClr val="tx1"/>
                </a:solidFill>
              </a:rPr>
              <a:t>Two R commands can be separated by a semicolon(;) or a newline \n</a:t>
            </a:r>
            <a:endParaRPr lang="en-US" dirty="0">
              <a:solidFill>
                <a:schemeClr val="tx1"/>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25071835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435" y="424455"/>
            <a:ext cx="7772400" cy="858435"/>
          </a:xfrm>
        </p:spPr>
        <p:txBody>
          <a:bodyPr>
            <a:normAutofit fontScale="90000"/>
          </a:bodyPr>
          <a:lstStyle/>
          <a:p>
            <a:pPr fontAlgn="base"/>
            <a:r>
              <a:rPr lang="en-IN" b="1" dirty="0"/>
              <a:t>R – Vectors</a:t>
            </a:r>
          </a:p>
        </p:txBody>
      </p:sp>
      <p:sp>
        <p:nvSpPr>
          <p:cNvPr id="3" name="Subtitle 2"/>
          <p:cNvSpPr>
            <a:spLocks noGrp="1"/>
          </p:cNvSpPr>
          <p:nvPr>
            <p:ph type="subTitle" idx="1"/>
          </p:nvPr>
        </p:nvSpPr>
        <p:spPr>
          <a:xfrm>
            <a:off x="0" y="1433015"/>
            <a:ext cx="9048466" cy="5172501"/>
          </a:xfrm>
        </p:spPr>
        <p:txBody>
          <a:bodyPr>
            <a:normAutofit/>
          </a:bodyPr>
          <a:lstStyle/>
          <a:p>
            <a:pPr algn="just"/>
            <a:r>
              <a:rPr lang="en-IN" dirty="0" smtClean="0"/>
              <a:t>    1. </a:t>
            </a:r>
            <a:r>
              <a:rPr lang="en-IN" sz="2800" dirty="0" smtClean="0">
                <a:solidFill>
                  <a:schemeClr val="tx1"/>
                </a:solidFill>
              </a:rPr>
              <a:t>Vectors </a:t>
            </a:r>
            <a:r>
              <a:rPr lang="en-IN" sz="2800" dirty="0">
                <a:solidFill>
                  <a:schemeClr val="tx1"/>
                </a:solidFill>
              </a:rPr>
              <a:t>in R are the same as the arrays in </a:t>
            </a:r>
            <a:r>
              <a:rPr lang="en-IN" sz="2800" dirty="0" smtClean="0">
                <a:solidFill>
                  <a:schemeClr val="tx1"/>
                </a:solidFill>
              </a:rPr>
              <a:t>C language </a:t>
            </a:r>
            <a:r>
              <a:rPr lang="en-IN" sz="2800" dirty="0">
                <a:solidFill>
                  <a:schemeClr val="tx1"/>
                </a:solidFill>
              </a:rPr>
              <a:t>which are used to hold multiple data values of the same type. </a:t>
            </a:r>
            <a:endParaRPr lang="en-IN" sz="2800" dirty="0" smtClean="0">
              <a:solidFill>
                <a:schemeClr val="tx1"/>
              </a:solidFill>
            </a:endParaRPr>
          </a:p>
          <a:p>
            <a:pPr algn="just"/>
            <a:r>
              <a:rPr lang="en-IN" sz="2800" dirty="0" smtClean="0">
                <a:solidFill>
                  <a:schemeClr val="tx1"/>
                </a:solidFill>
              </a:rPr>
              <a:t>   2. One </a:t>
            </a:r>
            <a:r>
              <a:rPr lang="en-IN" sz="2800" dirty="0">
                <a:solidFill>
                  <a:schemeClr val="tx1"/>
                </a:solidFill>
              </a:rPr>
              <a:t>major key point is that in R the indexing of the vector will start from ‘1’ and not from ‘0’. </a:t>
            </a:r>
            <a:endParaRPr lang="en-IN" sz="2800" dirty="0" smtClean="0">
              <a:solidFill>
                <a:schemeClr val="tx1"/>
              </a:solidFill>
            </a:endParaRPr>
          </a:p>
          <a:p>
            <a:pPr algn="just"/>
            <a:r>
              <a:rPr lang="en-IN" sz="2800" dirty="0" smtClean="0">
                <a:solidFill>
                  <a:schemeClr val="tx1"/>
                </a:solidFill>
              </a:rPr>
              <a:t>   3. Vector is  a logical element, which holds the value as well as the magnitude of that value and serves as data structure containers</a:t>
            </a:r>
          </a:p>
          <a:p>
            <a:pPr algn="just"/>
            <a:r>
              <a:rPr lang="en-US" sz="2800" dirty="0" smtClean="0">
                <a:solidFill>
                  <a:schemeClr val="tx1"/>
                </a:solidFill>
              </a:rPr>
              <a:t>   4. we can easily increase or decrease the container size of a vector to accommodate various data elements</a:t>
            </a:r>
            <a:endParaRPr lang="en-IN" sz="2800" dirty="0" smtClean="0">
              <a:solidFill>
                <a:schemeClr val="tx1"/>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308734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44281C8-51E8-479F-AA33-40E1C9F82C5F}"/>
              </a:ext>
            </a:extLst>
          </p:cNvPr>
          <p:cNvPicPr>
            <a:picLocks noChangeAspect="1"/>
          </p:cNvPicPr>
          <p:nvPr/>
        </p:nvPicPr>
        <p:blipFill>
          <a:blip r:embed="rId4"/>
          <a:stretch>
            <a:fillRect/>
          </a:stretch>
        </p:blipFill>
        <p:spPr>
          <a:xfrm>
            <a:off x="506122" y="1448841"/>
            <a:ext cx="8275595" cy="4050435"/>
          </a:xfrm>
          <a:prstGeom prst="rect">
            <a:avLst/>
          </a:prstGeom>
        </p:spPr>
      </p:pic>
    </p:spTree>
    <p:extLst>
      <p:ext uri="{BB962C8B-B14F-4D97-AF65-F5344CB8AC3E}">
        <p14:creationId xmlns:p14="http://schemas.microsoft.com/office/powerpoint/2010/main" val="403900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125" y="450377"/>
            <a:ext cx="8308075" cy="1037229"/>
          </a:xfrm>
        </p:spPr>
        <p:txBody>
          <a:bodyPr>
            <a:normAutofit fontScale="90000"/>
          </a:bodyPr>
          <a:lstStyle/>
          <a:p>
            <a:r>
              <a:rPr lang="en-US" dirty="0" smtClean="0"/>
              <a:t>Constructing a vector in R</a:t>
            </a:r>
            <a:endParaRPr lang="en-IN" dirty="0"/>
          </a:p>
        </p:txBody>
      </p:sp>
      <p:sp>
        <p:nvSpPr>
          <p:cNvPr id="3" name="Subtitle 2"/>
          <p:cNvSpPr>
            <a:spLocks noGrp="1"/>
          </p:cNvSpPr>
          <p:nvPr>
            <p:ph type="subTitle" idx="1"/>
          </p:nvPr>
        </p:nvSpPr>
        <p:spPr>
          <a:xfrm>
            <a:off x="150125" y="1842448"/>
            <a:ext cx="8898342" cy="4708476"/>
          </a:xfrm>
        </p:spPr>
        <p:txBody>
          <a:bodyPr>
            <a:normAutofit/>
          </a:bodyPr>
          <a:lstStyle/>
          <a:p>
            <a:pPr algn="l"/>
            <a:r>
              <a:rPr lang="en-US" sz="3200" dirty="0" smtClean="0">
                <a:solidFill>
                  <a:srgbClr val="C00000"/>
                </a:solidFill>
              </a:rPr>
              <a:t>C(10,20,30,40,50)</a:t>
            </a:r>
            <a:endParaRPr lang="en-IN" sz="3200" dirty="0">
              <a:solidFill>
                <a:srgbClr val="C00000"/>
              </a:solidFill>
            </a:endParaRPr>
          </a:p>
          <a:p>
            <a:pPr algn="just"/>
            <a:r>
              <a:rPr lang="en-US" sz="3200" dirty="0" smtClean="0"/>
              <a:t>Shows the implementation of the c() function to create a vector.</a:t>
            </a:r>
          </a:p>
          <a:p>
            <a:pPr algn="just"/>
            <a:r>
              <a:rPr lang="en-US" sz="3200" dirty="0" smtClean="0"/>
              <a:t>C() function is used to construct a vector. It should be noted that the values or numbers written inside the parenthesis are referred as arguments</a:t>
            </a:r>
            <a:endParaRPr lang="en-IN" sz="32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3520876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7034"/>
            <a:ext cx="7772400" cy="1470025"/>
          </a:xfrm>
        </p:spPr>
        <p:txBody>
          <a:bodyPr/>
          <a:lstStyle/>
          <a:p>
            <a:endParaRPr lang="en-IN" dirty="0"/>
          </a:p>
        </p:txBody>
      </p:sp>
      <p:sp>
        <p:nvSpPr>
          <p:cNvPr id="3" name="Subtitle 2"/>
          <p:cNvSpPr>
            <a:spLocks noGrp="1"/>
          </p:cNvSpPr>
          <p:nvPr>
            <p:ph type="subTitle" idx="1"/>
          </p:nvPr>
        </p:nvSpPr>
        <p:spPr>
          <a:xfrm>
            <a:off x="300251" y="1717060"/>
            <a:ext cx="8679976" cy="4806570"/>
          </a:xfrm>
        </p:spPr>
        <p:txBody>
          <a:bodyPr>
            <a:normAutofit/>
          </a:bodyPr>
          <a:lstStyle/>
          <a:p>
            <a:pPr algn="just"/>
            <a:r>
              <a:rPr lang="en-US" sz="3200" dirty="0" smtClean="0">
                <a:solidFill>
                  <a:schemeClr val="tx1"/>
                </a:solidFill>
                <a:latin typeface="Times New Roman" panose="02020603050405020304" pitchFamily="18" charset="0"/>
                <a:cs typeface="Times New Roman" panose="02020603050405020304" pitchFamily="18" charset="0"/>
              </a:rPr>
              <a:t>A vector can also be created by using the ‘</a:t>
            </a:r>
            <a:r>
              <a:rPr lang="en-US" sz="3200" dirty="0" smtClean="0">
                <a:solidFill>
                  <a:srgbClr val="C00000"/>
                </a:solidFill>
                <a:latin typeface="Times New Roman" panose="02020603050405020304" pitchFamily="18" charset="0"/>
                <a:cs typeface="Times New Roman" panose="02020603050405020304" pitchFamily="18" charset="0"/>
              </a:rPr>
              <a:t>:</a:t>
            </a:r>
            <a:r>
              <a:rPr lang="en-US" sz="3200" dirty="0" smtClean="0">
                <a:solidFill>
                  <a:schemeClr val="tx1"/>
                </a:solidFill>
                <a:latin typeface="Times New Roman" panose="02020603050405020304" pitchFamily="18" charset="0"/>
                <a:cs typeface="Times New Roman" panose="02020603050405020304" pitchFamily="18" charset="0"/>
              </a:rPr>
              <a:t>’operator between the range of numbers</a:t>
            </a:r>
          </a:p>
          <a:p>
            <a:pPr algn="just"/>
            <a:r>
              <a:rPr lang="en-US" sz="3200" dirty="0" smtClean="0">
                <a:solidFill>
                  <a:srgbClr val="C00000"/>
                </a:solidFill>
                <a:latin typeface="Times New Roman" panose="02020603050405020304" pitchFamily="18" charset="0"/>
                <a:cs typeface="Times New Roman" panose="02020603050405020304" pitchFamily="18" charset="0"/>
              </a:rPr>
              <a:t>Example:</a:t>
            </a:r>
          </a:p>
          <a:p>
            <a:pPr algn="just"/>
            <a:r>
              <a:rPr lang="en-US" sz="3200" dirty="0" smtClean="0">
                <a:solidFill>
                  <a:srgbClr val="C00000"/>
                </a:solidFill>
                <a:latin typeface="Times New Roman" panose="02020603050405020304" pitchFamily="18" charset="0"/>
                <a:cs typeface="Times New Roman" panose="02020603050405020304" pitchFamily="18" charset="0"/>
              </a:rPr>
              <a:t>1:15</a:t>
            </a:r>
          </a:p>
          <a:p>
            <a:pPr algn="just"/>
            <a:r>
              <a:rPr lang="en-US" sz="3200" dirty="0" smtClean="0">
                <a:solidFill>
                  <a:schemeClr val="tx1"/>
                </a:solidFill>
                <a:latin typeface="Times New Roman" panose="02020603050405020304" pitchFamily="18" charset="0"/>
                <a:cs typeface="Times New Roman" panose="02020603050405020304" pitchFamily="18" charset="0"/>
              </a:rPr>
              <a:t>(generates numbers from 1 to 15)</a:t>
            </a:r>
          </a:p>
          <a:p>
            <a:pPr algn="just"/>
            <a:r>
              <a:rPr lang="en-US" sz="3200" dirty="0" smtClean="0">
                <a:solidFill>
                  <a:srgbClr val="C00000"/>
                </a:solidFill>
                <a:latin typeface="Times New Roman" panose="02020603050405020304" pitchFamily="18" charset="0"/>
                <a:cs typeface="Times New Roman" panose="02020603050405020304" pitchFamily="18" charset="0"/>
              </a:rPr>
              <a:t>Output of the Sequence Operator</a:t>
            </a:r>
            <a:endParaRPr lang="en-US" sz="3200" dirty="0">
              <a:solidFill>
                <a:srgbClr val="C00000"/>
              </a:solidFill>
              <a:latin typeface="Times New Roman" panose="02020603050405020304" pitchFamily="18" charset="0"/>
              <a:cs typeface="Times New Roman" panose="02020603050405020304" pitchFamily="18" charset="0"/>
            </a:endParaRPr>
          </a:p>
          <a:p>
            <a:pPr algn="just"/>
            <a:r>
              <a:rPr lang="en-US" sz="3200" dirty="0">
                <a:solidFill>
                  <a:srgbClr val="C00000"/>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[1]  1  2  3  4  5  6  7  8  9 10 11 12 13 14 15</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160201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4731" y="601876"/>
            <a:ext cx="7772400" cy="1470025"/>
          </a:xfrm>
        </p:spPr>
        <p:txBody>
          <a:bodyPr>
            <a:normAutofit/>
          </a:bodyPr>
          <a:lstStyle/>
          <a:p>
            <a:r>
              <a:rPr lang="en-US" sz="4000" dirty="0" smtClean="0">
                <a:latin typeface="Times New Roman" panose="02020603050405020304" pitchFamily="18" charset="0"/>
                <a:cs typeface="Times New Roman" panose="02020603050405020304" pitchFamily="18" charset="0"/>
              </a:rPr>
              <a:t>Calculating the sum of a vector</a:t>
            </a:r>
            <a:endParaRPr lang="en-IN"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86604" y="2071900"/>
            <a:ext cx="8188656" cy="4284449"/>
          </a:xfrm>
        </p:spPr>
        <p:txBody>
          <a:bodyPr/>
          <a:lstStyle/>
          <a:p>
            <a:pPr algn="l"/>
            <a:r>
              <a:rPr lang="en-US" sz="3200" dirty="0" smtClean="0">
                <a:solidFill>
                  <a:srgbClr val="C00000"/>
                </a:solidFill>
                <a:latin typeface="Times New Roman" panose="02020603050405020304" pitchFamily="18" charset="0"/>
                <a:cs typeface="Times New Roman" panose="02020603050405020304" pitchFamily="18" charset="0"/>
              </a:rPr>
              <a:t>Sum(1:15)</a:t>
            </a:r>
          </a:p>
          <a:p>
            <a:pPr algn="l"/>
            <a:r>
              <a:rPr lang="en-US" sz="3200" dirty="0" smtClean="0">
                <a:solidFill>
                  <a:schemeClr val="tx1"/>
                </a:solidFill>
                <a:latin typeface="Times New Roman" panose="02020603050405020304" pitchFamily="18" charset="0"/>
                <a:cs typeface="Times New Roman" panose="02020603050405020304" pitchFamily="18" charset="0"/>
              </a:rPr>
              <a:t>Generates the sum of numbers from 1 to 15</a:t>
            </a:r>
          </a:p>
          <a:p>
            <a:pPr algn="l"/>
            <a:r>
              <a:rPr lang="en-US" sz="3200" dirty="0" smtClean="0">
                <a:solidFill>
                  <a:srgbClr val="C00000"/>
                </a:solidFill>
                <a:latin typeface="Times New Roman" panose="02020603050405020304" pitchFamily="18" charset="0"/>
                <a:cs typeface="Times New Roman" panose="02020603050405020304" pitchFamily="18" charset="0"/>
              </a:rPr>
              <a:t>Output:</a:t>
            </a:r>
            <a:r>
              <a:rPr lang="en-US" sz="3200" dirty="0" smtClean="0">
                <a:solidFill>
                  <a:schemeClr val="tx1"/>
                </a:solidFill>
                <a:latin typeface="Times New Roman" panose="02020603050405020304" pitchFamily="18" charset="0"/>
                <a:cs typeface="Times New Roman" panose="02020603050405020304" pitchFamily="18" charset="0"/>
              </a:rPr>
              <a:t>120</a:t>
            </a:r>
          </a:p>
          <a:p>
            <a:pPr algn="l"/>
            <a:endParaRPr lang="en-IN" dirty="0">
              <a:solidFill>
                <a:schemeClr val="tx1"/>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Tree>
    <p:extLst>
      <p:ext uri="{BB962C8B-B14F-4D97-AF65-F5344CB8AC3E}">
        <p14:creationId xmlns:p14="http://schemas.microsoft.com/office/powerpoint/2010/main" val="2539187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307" y="656468"/>
            <a:ext cx="8427492" cy="994912"/>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Storing and Calculating values in R</a:t>
            </a:r>
            <a:endParaRPr lang="en-IN" sz="36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59307" y="1910687"/>
            <a:ext cx="8693624" cy="4681182"/>
          </a:xfrm>
        </p:spPr>
        <p:txBody>
          <a:bodyPr>
            <a:noAutofit/>
          </a:bodyPr>
          <a:lstStyle/>
          <a:p>
            <a:pPr algn="just"/>
            <a:r>
              <a:rPr lang="en-US" sz="3200" dirty="0" smtClean="0">
                <a:solidFill>
                  <a:schemeClr val="tx1"/>
                </a:solidFill>
                <a:latin typeface="Times New Roman" panose="02020603050405020304" pitchFamily="18" charset="0"/>
                <a:cs typeface="Times New Roman" panose="02020603050405020304" pitchFamily="18" charset="0"/>
              </a:rPr>
              <a:t>R allows you to easily store the intermediate results, so that the stored values can be used later for other calculations</a:t>
            </a:r>
          </a:p>
          <a:p>
            <a:pPr algn="just"/>
            <a:r>
              <a:rPr lang="en-US" sz="3200" dirty="0" err="1" smtClean="0">
                <a:solidFill>
                  <a:srgbClr val="C00000"/>
                </a:solidFill>
                <a:latin typeface="Times New Roman" panose="02020603050405020304" pitchFamily="18" charset="0"/>
                <a:cs typeface="Times New Roman" panose="02020603050405020304" pitchFamily="18" charset="0"/>
              </a:rPr>
              <a:t>Example:X</a:t>
            </a:r>
            <a:r>
              <a:rPr lang="en-US" sz="3200" dirty="0" smtClean="0">
                <a:solidFill>
                  <a:srgbClr val="C00000"/>
                </a:solidFill>
                <a:latin typeface="Times New Roman" panose="02020603050405020304" pitchFamily="18" charset="0"/>
                <a:cs typeface="Times New Roman" panose="02020603050405020304" pitchFamily="18" charset="0"/>
              </a:rPr>
              <a:t>&lt;-1:15</a:t>
            </a:r>
          </a:p>
          <a:p>
            <a:pPr algn="just"/>
            <a:r>
              <a:rPr lang="en-US" sz="3200" dirty="0" smtClean="0">
                <a:solidFill>
                  <a:srgbClr val="C00000"/>
                </a:solidFill>
                <a:latin typeface="Times New Roman" panose="02020603050405020304" pitchFamily="18" charset="0"/>
                <a:cs typeface="Times New Roman" panose="02020603050405020304" pitchFamily="18" charset="0"/>
              </a:rPr>
              <a:t>X</a:t>
            </a:r>
          </a:p>
          <a:p>
            <a:pPr algn="just"/>
            <a:r>
              <a:rPr lang="en-IN" sz="3200" dirty="0" smtClean="0">
                <a:solidFill>
                  <a:srgbClr val="C00000"/>
                </a:solidFill>
                <a:latin typeface="Times New Roman" panose="02020603050405020304" pitchFamily="18" charset="0"/>
                <a:cs typeface="Times New Roman" panose="02020603050405020304" pitchFamily="18" charset="0"/>
              </a:rPr>
              <a:t>Output</a:t>
            </a:r>
            <a:r>
              <a:rPr lang="en-IN" sz="3200" dirty="0" smtClean="0">
                <a:solidFill>
                  <a:schemeClr val="tx1"/>
                </a:solidFill>
                <a:latin typeface="Times New Roman" panose="02020603050405020304" pitchFamily="18" charset="0"/>
                <a:cs typeface="Times New Roman" panose="02020603050405020304" pitchFamily="18" charset="0"/>
              </a:rPr>
              <a:t>:[1</a:t>
            </a:r>
            <a:r>
              <a:rPr lang="en-IN" sz="3200" dirty="0">
                <a:solidFill>
                  <a:schemeClr val="tx1"/>
                </a:solidFill>
                <a:latin typeface="Times New Roman" panose="02020603050405020304" pitchFamily="18" charset="0"/>
                <a:cs typeface="Times New Roman" panose="02020603050405020304" pitchFamily="18" charset="0"/>
              </a:rPr>
              <a:t>]  1  2  3  4  5  6  7  8  9 </a:t>
            </a:r>
            <a:r>
              <a:rPr lang="en-IN" sz="3200" dirty="0" smtClean="0">
                <a:solidFill>
                  <a:schemeClr val="tx1"/>
                </a:solidFill>
                <a:latin typeface="Times New Roman" panose="02020603050405020304" pitchFamily="18" charset="0"/>
                <a:cs typeface="Times New Roman" panose="02020603050405020304" pitchFamily="18" charset="0"/>
              </a:rPr>
              <a:t>10 </a:t>
            </a:r>
            <a:r>
              <a:rPr lang="en-IN" sz="3200" dirty="0">
                <a:solidFill>
                  <a:schemeClr val="tx1"/>
                </a:solidFill>
                <a:latin typeface="Times New Roman" panose="02020603050405020304" pitchFamily="18" charset="0"/>
                <a:cs typeface="Times New Roman" panose="02020603050405020304" pitchFamily="18" charset="0"/>
              </a:rPr>
              <a:t>11 12 13 14 </a:t>
            </a:r>
            <a:r>
              <a:rPr lang="en-IN" sz="3200" dirty="0" smtClean="0">
                <a:solidFill>
                  <a:schemeClr val="tx1"/>
                </a:solidFill>
                <a:latin typeface="Times New Roman" panose="02020603050405020304" pitchFamily="18" charset="0"/>
                <a:cs typeface="Times New Roman" panose="02020603050405020304" pitchFamily="18" charset="0"/>
              </a:rPr>
              <a:t>15</a:t>
            </a:r>
          </a:p>
          <a:p>
            <a:pPr algn="just"/>
            <a:r>
              <a:rPr lang="en-US" sz="3200" dirty="0">
                <a:solidFill>
                  <a:schemeClr val="tx1"/>
                </a:solidFill>
                <a:latin typeface="Times New Roman" panose="02020603050405020304" pitchFamily="18" charset="0"/>
                <a:cs typeface="Times New Roman" panose="02020603050405020304" pitchFamily="18" charset="0"/>
              </a:rPr>
              <a:t> </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Tree>
    <p:extLst>
      <p:ext uri="{BB962C8B-B14F-4D97-AF65-F5344CB8AC3E}">
        <p14:creationId xmlns:p14="http://schemas.microsoft.com/office/powerpoint/2010/main" val="25706902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2027" y="738353"/>
            <a:ext cx="7772400" cy="1470025"/>
          </a:xfrm>
        </p:spPr>
        <p:txBody>
          <a:bodyPr/>
          <a:lstStyle/>
          <a:p>
            <a:endParaRPr lang="en-IN" dirty="0"/>
          </a:p>
        </p:txBody>
      </p:sp>
      <p:sp>
        <p:nvSpPr>
          <p:cNvPr id="3" name="Subtitle 2"/>
          <p:cNvSpPr>
            <a:spLocks noGrp="1"/>
          </p:cNvSpPr>
          <p:nvPr>
            <p:ph type="subTitle" idx="1"/>
          </p:nvPr>
        </p:nvSpPr>
        <p:spPr>
          <a:xfrm>
            <a:off x="361664" y="1178636"/>
            <a:ext cx="8441141" cy="5177714"/>
          </a:xfrm>
        </p:spPr>
        <p:txBody>
          <a:bodyPr>
            <a:normAutofit/>
          </a:bodyPr>
          <a:lstStyle/>
          <a:p>
            <a:pPr algn="just"/>
            <a:r>
              <a:rPr lang="en-IN" sz="3200" dirty="0">
                <a:solidFill>
                  <a:schemeClr val="tx1"/>
                </a:solidFill>
                <a:latin typeface="Times New Roman" panose="02020603050405020304" pitchFamily="18" charset="0"/>
                <a:cs typeface="Times New Roman" panose="02020603050405020304" pitchFamily="18" charset="0"/>
              </a:rPr>
              <a:t>Now lets create a second variable y , assign the value 30, and add x and </a:t>
            </a:r>
            <a:r>
              <a:rPr lang="en-IN" sz="3200" dirty="0" smtClean="0">
                <a:solidFill>
                  <a:schemeClr val="tx1"/>
                </a:solidFill>
                <a:latin typeface="Times New Roman" panose="02020603050405020304" pitchFamily="18" charset="0"/>
                <a:cs typeface="Times New Roman" panose="02020603050405020304" pitchFamily="18" charset="0"/>
              </a:rPr>
              <a:t>y</a:t>
            </a:r>
            <a:endParaRPr lang="es-ES" sz="3200" dirty="0">
              <a:solidFill>
                <a:schemeClr val="tx1"/>
              </a:solidFill>
              <a:latin typeface="Times New Roman" panose="02020603050405020304" pitchFamily="18" charset="0"/>
              <a:cs typeface="Times New Roman" panose="02020603050405020304" pitchFamily="18" charset="0"/>
            </a:endParaRPr>
          </a:p>
          <a:p>
            <a:pPr algn="just"/>
            <a:r>
              <a:rPr lang="es-ES" sz="3200" dirty="0" smtClean="0">
                <a:solidFill>
                  <a:srgbClr val="C00000"/>
                </a:solidFill>
                <a:latin typeface="Times New Roman" panose="02020603050405020304" pitchFamily="18" charset="0"/>
                <a:cs typeface="Times New Roman" panose="02020603050405020304" pitchFamily="18" charset="0"/>
              </a:rPr>
              <a:t>y</a:t>
            </a:r>
            <a:r>
              <a:rPr lang="es-ES" sz="3200" dirty="0">
                <a:solidFill>
                  <a:srgbClr val="C00000"/>
                </a:solidFill>
                <a:latin typeface="Times New Roman" panose="02020603050405020304" pitchFamily="18" charset="0"/>
                <a:cs typeface="Times New Roman" panose="02020603050405020304" pitchFamily="18" charset="0"/>
              </a:rPr>
              <a:t>&lt;-30</a:t>
            </a:r>
          </a:p>
          <a:p>
            <a:pPr algn="just"/>
            <a:r>
              <a:rPr lang="es-ES" sz="3200" dirty="0" smtClean="0">
                <a:solidFill>
                  <a:srgbClr val="C00000"/>
                </a:solidFill>
                <a:latin typeface="Times New Roman" panose="02020603050405020304" pitchFamily="18" charset="0"/>
                <a:cs typeface="Times New Roman" panose="02020603050405020304" pitchFamily="18" charset="0"/>
              </a:rPr>
              <a:t> </a:t>
            </a:r>
            <a:r>
              <a:rPr lang="es-ES" sz="3200" dirty="0" err="1">
                <a:solidFill>
                  <a:srgbClr val="C00000"/>
                </a:solidFill>
                <a:latin typeface="Times New Roman" panose="02020603050405020304" pitchFamily="18" charset="0"/>
                <a:cs typeface="Times New Roman" panose="02020603050405020304" pitchFamily="18" charset="0"/>
              </a:rPr>
              <a:t>x+y</a:t>
            </a:r>
            <a:endParaRPr lang="es-ES" sz="3200" dirty="0">
              <a:solidFill>
                <a:srgbClr val="C00000"/>
              </a:solidFill>
              <a:latin typeface="Times New Roman" panose="02020603050405020304" pitchFamily="18" charset="0"/>
              <a:cs typeface="Times New Roman" panose="02020603050405020304" pitchFamily="18" charset="0"/>
            </a:endParaRPr>
          </a:p>
          <a:p>
            <a:pPr algn="just"/>
            <a:r>
              <a:rPr lang="es-ES" sz="3200" dirty="0">
                <a:solidFill>
                  <a:srgbClr val="C00000"/>
                </a:solidFill>
                <a:latin typeface="Times New Roman" panose="02020603050405020304" pitchFamily="18" charset="0"/>
                <a:cs typeface="Times New Roman" panose="02020603050405020304" pitchFamily="18" charset="0"/>
              </a:rPr>
              <a:t> </a:t>
            </a:r>
            <a:r>
              <a:rPr lang="es-ES" sz="3200" dirty="0" smtClean="0">
                <a:solidFill>
                  <a:srgbClr val="C00000"/>
                </a:solidFill>
                <a:latin typeface="Times New Roman" panose="02020603050405020304" pitchFamily="18" charset="0"/>
                <a:cs typeface="Times New Roman" panose="02020603050405020304" pitchFamily="18" charset="0"/>
              </a:rPr>
              <a:t>Output</a:t>
            </a:r>
            <a:r>
              <a:rPr lang="es-ES" sz="3200" dirty="0" smtClean="0">
                <a:solidFill>
                  <a:schemeClr val="tx1"/>
                </a:solidFill>
                <a:latin typeface="Times New Roman" panose="02020603050405020304" pitchFamily="18" charset="0"/>
                <a:cs typeface="Times New Roman" panose="02020603050405020304" pitchFamily="18" charset="0"/>
              </a:rPr>
              <a:t>:[1</a:t>
            </a:r>
            <a:r>
              <a:rPr lang="es-ES" sz="3200" dirty="0">
                <a:solidFill>
                  <a:schemeClr val="tx1"/>
                </a:solidFill>
                <a:latin typeface="Times New Roman" panose="02020603050405020304" pitchFamily="18" charset="0"/>
                <a:cs typeface="Times New Roman" panose="02020603050405020304" pitchFamily="18" charset="0"/>
              </a:rPr>
              <a:t>] 31 32 33 34 35 36 37 38 39 40 41 42 43 44 </a:t>
            </a:r>
            <a:r>
              <a:rPr lang="es-ES" sz="3200" dirty="0" smtClean="0">
                <a:solidFill>
                  <a:schemeClr val="tx1"/>
                </a:solidFill>
                <a:latin typeface="Times New Roman" panose="02020603050405020304" pitchFamily="18" charset="0"/>
                <a:cs typeface="Times New Roman" panose="02020603050405020304" pitchFamily="18" charset="0"/>
              </a:rPr>
              <a:t>45</a:t>
            </a:r>
          </a:p>
          <a:p>
            <a:pPr algn="just"/>
            <a:r>
              <a:rPr lang="es-ES" sz="3200" dirty="0" err="1" smtClean="0">
                <a:solidFill>
                  <a:schemeClr val="tx1"/>
                </a:solidFill>
                <a:latin typeface="Times New Roman" panose="02020603050405020304" pitchFamily="18" charset="0"/>
                <a:cs typeface="Times New Roman" panose="02020603050405020304" pitchFamily="18" charset="0"/>
              </a:rPr>
              <a:t>Here</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x+y</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expression</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adds</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the</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number</a:t>
            </a:r>
            <a:r>
              <a:rPr lang="es-ES" sz="3200" dirty="0" smtClean="0">
                <a:solidFill>
                  <a:schemeClr val="tx1"/>
                </a:solidFill>
                <a:latin typeface="Times New Roman" panose="02020603050405020304" pitchFamily="18" charset="0"/>
                <a:cs typeface="Times New Roman" panose="02020603050405020304" pitchFamily="18" charset="0"/>
              </a:rPr>
              <a:t> 30 in </a:t>
            </a:r>
            <a:r>
              <a:rPr lang="es-ES" sz="3200" dirty="0" err="1" smtClean="0">
                <a:solidFill>
                  <a:schemeClr val="tx1"/>
                </a:solidFill>
                <a:latin typeface="Times New Roman" panose="02020603050405020304" pitchFamily="18" charset="0"/>
                <a:cs typeface="Times New Roman" panose="02020603050405020304" pitchFamily="18" charset="0"/>
              </a:rPr>
              <a:t>the</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sequence</a:t>
            </a:r>
            <a:r>
              <a:rPr lang="es-ES" sz="3200" dirty="0" smtClean="0">
                <a:solidFill>
                  <a:schemeClr val="tx1"/>
                </a:solidFill>
                <a:latin typeface="Times New Roman" panose="02020603050405020304" pitchFamily="18" charset="0"/>
                <a:cs typeface="Times New Roman" panose="02020603050405020304" pitchFamily="18" charset="0"/>
              </a:rPr>
              <a:t> of </a:t>
            </a:r>
            <a:r>
              <a:rPr lang="es-ES" sz="3200" dirty="0" err="1" smtClean="0">
                <a:solidFill>
                  <a:schemeClr val="tx1"/>
                </a:solidFill>
                <a:latin typeface="Times New Roman" panose="02020603050405020304" pitchFamily="18" charset="0"/>
                <a:cs typeface="Times New Roman" panose="02020603050405020304" pitchFamily="18" charset="0"/>
              </a:rPr>
              <a:t>number</a:t>
            </a:r>
            <a:r>
              <a:rPr lang="es-ES" sz="3200" dirty="0" smtClean="0">
                <a:solidFill>
                  <a:schemeClr val="tx1"/>
                </a:solidFill>
                <a:latin typeface="Times New Roman" panose="02020603050405020304" pitchFamily="18" charset="0"/>
                <a:cs typeface="Times New Roman" panose="02020603050405020304" pitchFamily="18" charset="0"/>
              </a:rPr>
              <a:t> 1 to 15. </a:t>
            </a:r>
            <a:endParaRPr lang="es-ES" sz="3200" dirty="0">
              <a:solidFill>
                <a:schemeClr val="tx1"/>
              </a:solidFill>
              <a:latin typeface="Times New Roman" panose="02020603050405020304" pitchFamily="18" charset="0"/>
              <a:cs typeface="Times New Roman" panose="02020603050405020304" pitchFamily="18" charset="0"/>
            </a:endParaRPr>
          </a:p>
          <a:p>
            <a:pPr algn="just"/>
            <a:r>
              <a:rPr lang="es-ES" sz="3200" dirty="0" smtClean="0">
                <a:latin typeface="Times New Roman" panose="02020603050405020304" pitchFamily="18" charset="0"/>
                <a:cs typeface="Times New Roman" panose="02020603050405020304" pitchFamily="18" charset="0"/>
              </a:rPr>
              <a:t> </a:t>
            </a:r>
            <a:endParaRPr lang="es-E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2747140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379" y="410807"/>
            <a:ext cx="8471848" cy="1470025"/>
          </a:xfrm>
        </p:spPr>
        <p:txBody>
          <a:bodyPr>
            <a:normAutofit fontScale="90000"/>
          </a:bodyPr>
          <a:lstStyle/>
          <a:p>
            <a:r>
              <a:rPr lang="en-US" dirty="0" smtClean="0"/>
              <a:t>Combining Text values in R</a:t>
            </a:r>
            <a:endParaRPr lang="en-IN" dirty="0"/>
          </a:p>
        </p:txBody>
      </p:sp>
      <p:sp>
        <p:nvSpPr>
          <p:cNvPr id="3" name="Subtitle 2"/>
          <p:cNvSpPr>
            <a:spLocks noGrp="1"/>
          </p:cNvSpPr>
          <p:nvPr>
            <p:ph type="subTitle" idx="1"/>
          </p:nvPr>
        </p:nvSpPr>
        <p:spPr>
          <a:xfrm>
            <a:off x="900753" y="2442949"/>
            <a:ext cx="6871648" cy="3195851"/>
          </a:xfrm>
        </p:spPr>
        <p:txBody>
          <a:bodyPr>
            <a:normAutofit/>
          </a:bodyPr>
          <a:lstStyle/>
          <a:p>
            <a:pPr algn="l"/>
            <a:r>
              <a:rPr lang="en-US" sz="3200" dirty="0" smtClean="0">
                <a:solidFill>
                  <a:srgbClr val="C00000"/>
                </a:solidFill>
                <a:latin typeface="Times New Roman" panose="02020603050405020304" pitchFamily="18" charset="0"/>
                <a:cs typeface="Times New Roman" panose="02020603050405020304" pitchFamily="18" charset="0"/>
              </a:rPr>
              <a:t>Example:</a:t>
            </a:r>
          </a:p>
          <a:p>
            <a:pPr algn="l"/>
            <a:r>
              <a:rPr lang="en-US" sz="3200" dirty="0" smtClean="0">
                <a:solidFill>
                  <a:srgbClr val="C00000"/>
                </a:solidFill>
                <a:latin typeface="Times New Roman" panose="02020603050405020304" pitchFamily="18" charset="0"/>
                <a:cs typeface="Times New Roman" panose="02020603050405020304" pitchFamily="18" charset="0"/>
              </a:rPr>
              <a:t>a=c(“hello”, “world”)</a:t>
            </a:r>
          </a:p>
          <a:p>
            <a:pPr algn="l"/>
            <a:r>
              <a:rPr lang="en-US" sz="3200" dirty="0" smtClean="0">
                <a:solidFill>
                  <a:srgbClr val="C00000"/>
                </a:solidFill>
                <a:latin typeface="Times New Roman" panose="02020603050405020304" pitchFamily="18" charset="0"/>
                <a:cs typeface="Times New Roman" panose="02020603050405020304" pitchFamily="18" charset="0"/>
              </a:rPr>
              <a:t>a</a:t>
            </a:r>
          </a:p>
          <a:p>
            <a:pPr algn="l"/>
            <a:r>
              <a:rPr lang="en-US" sz="3200" dirty="0">
                <a:solidFill>
                  <a:srgbClr val="C00000"/>
                </a:solidFill>
                <a:latin typeface="Times New Roman" panose="02020603050405020304" pitchFamily="18" charset="0"/>
                <a:cs typeface="Times New Roman" panose="02020603050405020304" pitchFamily="18" charset="0"/>
              </a:rPr>
              <a:t>Output: </a:t>
            </a:r>
            <a:r>
              <a:rPr lang="en-US" sz="3200" dirty="0">
                <a:solidFill>
                  <a:schemeClr val="tx1"/>
                </a:solidFill>
                <a:latin typeface="Times New Roman" panose="02020603050405020304" pitchFamily="18" charset="0"/>
                <a:cs typeface="Times New Roman" panose="02020603050405020304" pitchFamily="18" charset="0"/>
              </a:rPr>
              <a:t>[1] "hello" "world"</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Tree>
    <p:extLst>
      <p:ext uri="{BB962C8B-B14F-4D97-AF65-F5344CB8AC3E}">
        <p14:creationId xmlns:p14="http://schemas.microsoft.com/office/powerpoint/2010/main" val="414901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069" y="492693"/>
            <a:ext cx="8761861" cy="1470025"/>
          </a:xfrm>
        </p:spPr>
        <p:txBody>
          <a:bodyPr>
            <a:normAutofit/>
          </a:bodyPr>
          <a:lstStyle/>
          <a:p>
            <a:r>
              <a:rPr lang="en-IN" sz="3600" dirty="0" smtClean="0">
                <a:latin typeface="Times New Roman" panose="02020603050405020304" pitchFamily="18" charset="0"/>
                <a:cs typeface="Times New Roman" panose="02020603050405020304" pitchFamily="18" charset="0"/>
              </a:rPr>
              <a:t>Vector with numerical </a:t>
            </a:r>
            <a:r>
              <a:rPr lang="en-IN" sz="3600" dirty="0">
                <a:latin typeface="Times New Roman" panose="02020603050405020304" pitchFamily="18" charset="0"/>
                <a:cs typeface="Times New Roman" panose="02020603050405020304" pitchFamily="18" charset="0"/>
              </a:rPr>
              <a:t>decimals in a sequence</a:t>
            </a:r>
          </a:p>
        </p:txBody>
      </p:sp>
      <p:sp>
        <p:nvSpPr>
          <p:cNvPr id="3" name="Subtitle 2"/>
          <p:cNvSpPr>
            <a:spLocks noGrp="1"/>
          </p:cNvSpPr>
          <p:nvPr>
            <p:ph type="subTitle" idx="1"/>
          </p:nvPr>
        </p:nvSpPr>
        <p:spPr>
          <a:xfrm>
            <a:off x="313899" y="2275764"/>
            <a:ext cx="8372901" cy="4080586"/>
          </a:xfrm>
        </p:spPr>
        <p:txBody>
          <a:bodyPr/>
          <a:lstStyle/>
          <a:p>
            <a:pPr algn="l"/>
            <a:r>
              <a:rPr lang="en-US" sz="3200" dirty="0" smtClean="0">
                <a:solidFill>
                  <a:srgbClr val="C00000"/>
                </a:solidFill>
                <a:latin typeface="Times New Roman" panose="02020603050405020304" pitchFamily="18" charset="0"/>
                <a:cs typeface="Times New Roman" panose="02020603050405020304" pitchFamily="18" charset="0"/>
              </a:rPr>
              <a:t>Example: </a:t>
            </a:r>
            <a:r>
              <a:rPr lang="en-IN" sz="3200" dirty="0" smtClean="0">
                <a:latin typeface="Times New Roman" panose="02020603050405020304" pitchFamily="18" charset="0"/>
                <a:cs typeface="Times New Roman" panose="02020603050405020304" pitchFamily="18" charset="0"/>
              </a:rPr>
              <a:t>numbers1 </a:t>
            </a:r>
            <a:r>
              <a:rPr lang="en-IN" sz="3200" dirty="0">
                <a:latin typeface="Times New Roman" panose="02020603050405020304" pitchFamily="18" charset="0"/>
                <a:cs typeface="Times New Roman" panose="02020603050405020304" pitchFamily="18" charset="0"/>
              </a:rPr>
              <a:t>&lt;- 1.5:6.5</a:t>
            </a:r>
            <a:br>
              <a:rPr lang="en-IN" sz="3200" dirty="0">
                <a:latin typeface="Times New Roman" panose="02020603050405020304" pitchFamily="18" charset="0"/>
                <a:cs typeface="Times New Roman" panose="02020603050405020304" pitchFamily="18" charset="0"/>
              </a:rPr>
            </a:br>
            <a:r>
              <a:rPr lang="en-IN" sz="3200" dirty="0" smtClean="0">
                <a:latin typeface="Times New Roman" panose="02020603050405020304" pitchFamily="18" charset="0"/>
                <a:cs typeface="Times New Roman" panose="02020603050405020304" pitchFamily="18" charset="0"/>
              </a:rPr>
              <a:t>numbers1</a:t>
            </a:r>
          </a:p>
          <a:p>
            <a:pPr algn="l"/>
            <a:r>
              <a:rPr lang="en-US" sz="3200" dirty="0" smtClean="0">
                <a:solidFill>
                  <a:srgbClr val="C00000"/>
                </a:solidFill>
                <a:latin typeface="Times New Roman" panose="02020603050405020304" pitchFamily="18" charset="0"/>
                <a:cs typeface="Times New Roman" panose="02020603050405020304" pitchFamily="18" charset="0"/>
              </a:rPr>
              <a:t>Output:</a:t>
            </a:r>
            <a:r>
              <a:rPr lang="en-IN" sz="3200" dirty="0" smtClean="0">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1] 1.5 2.5 3.5 4.5 5.5 </a:t>
            </a:r>
            <a:r>
              <a:rPr lang="en-IN" sz="3200" dirty="0" smtClean="0">
                <a:latin typeface="Times New Roman" panose="02020603050405020304" pitchFamily="18" charset="0"/>
                <a:cs typeface="Times New Roman" panose="02020603050405020304" pitchFamily="18" charset="0"/>
              </a:rPr>
              <a:t>6.5</a:t>
            </a:r>
          </a:p>
          <a:p>
            <a:pPr algn="l"/>
            <a:endParaRPr lang="en-US" sz="3200" dirty="0" smtClean="0">
              <a:solidFill>
                <a:srgbClr val="C00000"/>
              </a:solidFill>
              <a:latin typeface="Times New Roman" panose="02020603050405020304" pitchFamily="18" charset="0"/>
              <a:cs typeface="Times New Roman" panose="02020603050405020304" pitchFamily="18" charset="0"/>
            </a:endParaRPr>
          </a:p>
          <a:p>
            <a:pPr algn="l"/>
            <a:r>
              <a:rPr lang="en-US" sz="3200" dirty="0">
                <a:solidFill>
                  <a:srgbClr val="C00000"/>
                </a:solidFill>
                <a:latin typeface="Times New Roman" panose="02020603050405020304" pitchFamily="18" charset="0"/>
                <a:cs typeface="Times New Roman" panose="02020603050405020304" pitchFamily="18" charset="0"/>
              </a:rPr>
              <a:t>Example</a:t>
            </a:r>
            <a:r>
              <a:rPr lang="en-US" sz="3200" dirty="0" smtClean="0">
                <a:solidFill>
                  <a:srgbClr val="C00000"/>
                </a:solidFill>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 numbers2 &lt;- 1.5:6.3</a:t>
            </a:r>
            <a:br>
              <a:rPr lang="en-IN" sz="3200" dirty="0">
                <a:latin typeface="Times New Roman" panose="02020603050405020304" pitchFamily="18" charset="0"/>
                <a:cs typeface="Times New Roman" panose="02020603050405020304" pitchFamily="18" charset="0"/>
              </a:rPr>
            </a:br>
            <a:r>
              <a:rPr lang="en-IN" sz="3200" dirty="0" smtClean="0">
                <a:latin typeface="Times New Roman" panose="02020603050405020304" pitchFamily="18" charset="0"/>
                <a:cs typeface="Times New Roman" panose="02020603050405020304" pitchFamily="18" charset="0"/>
              </a:rPr>
              <a:t>numbers2</a:t>
            </a:r>
          </a:p>
          <a:p>
            <a:pPr algn="l"/>
            <a:r>
              <a:rPr lang="en-US" sz="3200" dirty="0">
                <a:solidFill>
                  <a:srgbClr val="C00000"/>
                </a:solidFill>
                <a:latin typeface="Times New Roman" panose="02020603050405020304" pitchFamily="18" charset="0"/>
                <a:cs typeface="Times New Roman" panose="02020603050405020304" pitchFamily="18" charset="0"/>
              </a:rPr>
              <a:t>Output</a:t>
            </a:r>
            <a:r>
              <a:rPr lang="en-US" sz="3200" dirty="0" smtClean="0">
                <a:solidFill>
                  <a:srgbClr val="C00000"/>
                </a:solidFill>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[1] 1.5 2.5 3.5 4.5 5.5</a:t>
            </a:r>
            <a:endParaRPr lang="en-US" sz="3200" dirty="0">
              <a:solidFill>
                <a:srgbClr val="C00000"/>
              </a:solidFill>
              <a:latin typeface="Times New Roman" panose="02020603050405020304" pitchFamily="18" charset="0"/>
              <a:cs typeface="Times New Roman" panose="02020603050405020304" pitchFamily="18" charset="0"/>
            </a:endParaRPr>
          </a:p>
          <a:p>
            <a:pPr algn="l"/>
            <a:endParaRPr lang="en-IN" dirty="0" smtClean="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spTree>
    <p:extLst>
      <p:ext uri="{BB962C8B-B14F-4D97-AF65-F5344CB8AC3E}">
        <p14:creationId xmlns:p14="http://schemas.microsoft.com/office/powerpoint/2010/main" val="3243709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674" y="642819"/>
            <a:ext cx="7772400" cy="1470025"/>
          </a:xfrm>
        </p:spPr>
        <p:txBody>
          <a:bodyPr>
            <a:normAutofit/>
          </a:bodyPr>
          <a:lstStyle/>
          <a:p>
            <a:pPr algn="ctr"/>
            <a:r>
              <a:rPr lang="en-IN" sz="4000" b="1" dirty="0">
                <a:latin typeface="Times New Roman" panose="02020603050405020304" pitchFamily="18" charset="0"/>
                <a:cs typeface="Times New Roman" panose="02020603050405020304" pitchFamily="18" charset="0"/>
              </a:rPr>
              <a:t>Vector Length</a:t>
            </a:r>
          </a:p>
        </p:txBody>
      </p:sp>
      <p:sp>
        <p:nvSpPr>
          <p:cNvPr id="5" name="Rectangle 1"/>
          <p:cNvSpPr>
            <a:spLocks noGrp="1" noChangeArrowheads="1"/>
          </p:cNvSpPr>
          <p:nvPr>
            <p:ph type="subTitle" idx="1"/>
          </p:nvPr>
        </p:nvSpPr>
        <p:spPr bwMode="auto">
          <a:xfrm>
            <a:off x="286603" y="2220566"/>
            <a:ext cx="867997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To find out how many items a vector has, use</a:t>
            </a:r>
            <a:r>
              <a:rPr kumimoji="0" lang="en-US" altLang="en-US" sz="32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length()</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smtClean="0">
                <a:solidFill>
                  <a:srgbClr val="C00000"/>
                </a:solidFill>
                <a:latin typeface="Times New Roman" panose="02020603050405020304" pitchFamily="18" charset="0"/>
                <a:cs typeface="Times New Roman" panose="02020603050405020304" pitchFamily="18" charset="0"/>
              </a:rPr>
              <a:t>Example:</a:t>
            </a:r>
            <a:endParaRPr lang="en-US" altLang="en-US" sz="3200" dirty="0">
              <a:solidFill>
                <a:srgbClr val="C00000"/>
              </a:solidFill>
              <a:latin typeface="Times New Roman" panose="02020603050405020304" pitchFamily="18" charset="0"/>
              <a:cs typeface="Times New Roman" panose="02020603050405020304" pitchFamily="18" charset="0"/>
            </a:endParaRPr>
          </a:p>
          <a:p>
            <a:pPr marL="0" lvl="0" indent="0" algn="l">
              <a:buClrTx/>
              <a:buSzTx/>
            </a:pPr>
            <a:r>
              <a:rPr lang="en-IN" altLang="en-US" sz="3200" dirty="0">
                <a:latin typeface="Times New Roman" panose="02020603050405020304" pitchFamily="18" charset="0"/>
                <a:cs typeface="Times New Roman" panose="02020603050405020304" pitchFamily="18" charset="0"/>
              </a:rPr>
              <a:t>fruits &lt;- c("banana", "apple", "orange")</a:t>
            </a:r>
          </a:p>
          <a:p>
            <a:pPr marL="0" lvl="0" indent="0" algn="l">
              <a:buClrTx/>
              <a:buSzTx/>
            </a:pPr>
            <a:r>
              <a:rPr lang="en-IN" altLang="en-US" sz="3200" dirty="0" smtClean="0">
                <a:latin typeface="Times New Roman" panose="02020603050405020304" pitchFamily="18" charset="0"/>
                <a:cs typeface="Times New Roman" panose="02020603050405020304" pitchFamily="18" charset="0"/>
              </a:rPr>
              <a:t>length(fruits)</a:t>
            </a:r>
          </a:p>
          <a:p>
            <a:pPr marL="0" lvl="0" indent="0" algn="l">
              <a:buClrTx/>
              <a:buSzTx/>
            </a:pPr>
            <a:r>
              <a:rPr lang="en-US" altLang="en-US" sz="3200" dirty="0" smtClean="0">
                <a:solidFill>
                  <a:srgbClr val="C00000"/>
                </a:solidFill>
                <a:latin typeface="Times New Roman" panose="02020603050405020304" pitchFamily="18" charset="0"/>
                <a:cs typeface="Times New Roman" panose="02020603050405020304" pitchFamily="18" charset="0"/>
              </a:rPr>
              <a:t>Output:</a:t>
            </a:r>
            <a:r>
              <a:rPr lang="en-IN" sz="3200" dirty="0">
                <a:latin typeface="Times New Roman" panose="02020603050405020304" pitchFamily="18" charset="0"/>
                <a:cs typeface="Times New Roman" panose="02020603050405020304" pitchFamily="18" charset="0"/>
              </a:rPr>
              <a:t>[1] 3</a:t>
            </a:r>
            <a:endParaRPr lang="en-IN" altLang="en-US" sz="3200" dirty="0">
              <a:solidFill>
                <a:srgbClr val="C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711648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07" y="624110"/>
            <a:ext cx="7438194" cy="672427"/>
          </a:xfrm>
        </p:spPr>
        <p:txBody>
          <a:bodyPr>
            <a:normAutofit fontScale="90000"/>
          </a:bodyPr>
          <a:lstStyle/>
          <a:p>
            <a:pPr algn="ctr"/>
            <a:r>
              <a:rPr lang="en-IN" b="1" dirty="0" smtClean="0">
                <a:latin typeface="Times New Roman" panose="02020603050405020304" pitchFamily="18" charset="0"/>
                <a:cs typeface="Times New Roman" panose="02020603050405020304" pitchFamily="18" charset="0"/>
              </a:rPr>
              <a:t/>
            </a:r>
            <a:br>
              <a:rPr lang="en-IN" b="1" dirty="0" smtClean="0">
                <a:latin typeface="Times New Roman" panose="02020603050405020304" pitchFamily="18" charset="0"/>
                <a:cs typeface="Times New Roman" panose="02020603050405020304" pitchFamily="18" charset="0"/>
              </a:rPr>
            </a:br>
            <a:r>
              <a:rPr lang="en-IN" b="1" dirty="0" smtClean="0">
                <a:latin typeface="Times New Roman" panose="02020603050405020304" pitchFamily="18" charset="0"/>
                <a:cs typeface="Times New Roman" panose="02020603050405020304" pitchFamily="18" charset="0"/>
              </a:rPr>
              <a:t>Sort </a:t>
            </a:r>
            <a:r>
              <a:rPr lang="en-IN" b="1" dirty="0">
                <a:latin typeface="Times New Roman" panose="02020603050405020304" pitchFamily="18" charset="0"/>
                <a:cs typeface="Times New Roman" panose="02020603050405020304" pitchFamily="18" charset="0"/>
              </a:rPr>
              <a:t>a Vector</a:t>
            </a:r>
            <a:r>
              <a:rPr lang="en-IN" dirty="0"/>
              <a:t/>
            </a:r>
            <a:br>
              <a:rPr lang="en-IN" dirty="0"/>
            </a:b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68</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332014" y="1713370"/>
            <a:ext cx="8966579"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To sort items in a vector alphabetically 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numerically, use the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sort()</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endParaRPr lang="en-US"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fruits &lt;- c("banana", "apple", "orange", "mango", "lemon")</a:t>
            </a:r>
          </a:p>
          <a:p>
            <a:pPr marL="0" lvl="0" indent="0" defTabSz="914400">
              <a:buClrTx/>
              <a:buNone/>
            </a:pPr>
            <a:r>
              <a:rPr lang="en-IN" altLang="en-US" sz="3200" dirty="0">
                <a:latin typeface="Times New Roman" panose="02020603050405020304" pitchFamily="18" charset="0"/>
                <a:cs typeface="Times New Roman" panose="02020603050405020304" pitchFamily="18" charset="0"/>
              </a:rPr>
              <a:t>numbers &lt;- c(13, 3, 5, 7, 20, 2</a:t>
            </a:r>
            <a:r>
              <a:rPr lang="en-IN" altLang="en-US" sz="3200" dirty="0" smtClean="0">
                <a:latin typeface="Times New Roman" panose="02020603050405020304" pitchFamily="18" charset="0"/>
                <a:cs typeface="Times New Roman" panose="02020603050405020304" pitchFamily="18" charset="0"/>
              </a:rPr>
              <a:t>)</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sort(fruits)  # Sort a string</a:t>
            </a:r>
          </a:p>
          <a:p>
            <a:pPr marL="0" lvl="0" indent="0" defTabSz="914400">
              <a:buClrTx/>
              <a:buNone/>
            </a:pPr>
            <a:r>
              <a:rPr lang="en-IN" altLang="en-US" sz="3200" dirty="0">
                <a:latin typeface="Times New Roman" panose="02020603050405020304" pitchFamily="18" charset="0"/>
                <a:cs typeface="Times New Roman" panose="02020603050405020304" pitchFamily="18" charset="0"/>
              </a:rPr>
              <a:t>sort(numbers) # Sort </a:t>
            </a:r>
            <a:r>
              <a:rPr lang="en-IN" altLang="en-US" sz="3200" dirty="0" smtClean="0">
                <a:latin typeface="Times New Roman" panose="02020603050405020304" pitchFamily="18" charset="0"/>
                <a:cs typeface="Times New Roman" panose="02020603050405020304" pitchFamily="18" charset="0"/>
              </a:rPr>
              <a:t>numbers</a:t>
            </a:r>
          </a:p>
          <a:p>
            <a:pPr marL="0" lvl="0" indent="0" defTabSz="914400">
              <a:buClrTx/>
              <a:buNone/>
            </a:pPr>
            <a:r>
              <a:rPr lang="en-US" altLang="en-US" sz="3200" dirty="0" smtClean="0">
                <a:solidFill>
                  <a:srgbClr val="C00000"/>
                </a:solidFill>
                <a:latin typeface="Times New Roman" panose="02020603050405020304" pitchFamily="18" charset="0"/>
                <a:cs typeface="Times New Roman" panose="02020603050405020304" pitchFamily="18" charset="0"/>
              </a:rPr>
              <a:t>Output:</a:t>
            </a:r>
            <a:endParaRPr lang="en-US" altLang="en-US" sz="3200" dirty="0">
              <a:solidFill>
                <a:srgbClr val="C00000"/>
              </a:solidFill>
              <a:latin typeface="Times New Roman" panose="02020603050405020304" pitchFamily="18" charset="0"/>
              <a:cs typeface="Times New Roman" panose="02020603050405020304" pitchFamily="18" charset="0"/>
            </a:endParaRPr>
          </a:p>
          <a:p>
            <a:pPr marL="0" lvl="0" indent="0" defTabSz="914400">
              <a:buClrTx/>
              <a:buNone/>
            </a:pPr>
            <a:r>
              <a:rPr lang="it-IT" sz="3200" dirty="0">
                <a:latin typeface="Times New Roman" panose="02020603050405020304" pitchFamily="18" charset="0"/>
                <a:cs typeface="Times New Roman" panose="02020603050405020304" pitchFamily="18" charset="0"/>
              </a:rPr>
              <a:t>[1] "apple" "banana" "lemon" "mango" "orange"</a:t>
            </a:r>
            <a:br>
              <a:rPr lang="it-IT" sz="3200"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[1] 2 3 5 7 13 20</a:t>
            </a:r>
            <a:endParaRPr lang="en-IN" altLang="en-US" sz="3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159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69</a:t>
            </a:fld>
            <a:endParaRPr lang="en-US" sz="1400">
              <a:solidFill>
                <a:srgbClr val="000000"/>
              </a:solidFill>
              <a:latin typeface="Arial"/>
              <a:ea typeface="Arial"/>
              <a:cs typeface="Arial"/>
              <a:sym typeface="Arial"/>
            </a:endParaRPr>
          </a:p>
        </p:txBody>
      </p:sp>
      <p:sp>
        <p:nvSpPr>
          <p:cNvPr id="6" name="Rectangle 2"/>
          <p:cNvSpPr>
            <a:spLocks noGrp="1" noChangeArrowheads="1"/>
          </p:cNvSpPr>
          <p:nvPr>
            <p:ph idx="1"/>
          </p:nvPr>
        </p:nvSpPr>
        <p:spPr bwMode="auto">
          <a:xfrm>
            <a:off x="272955" y="1402270"/>
            <a:ext cx="8707272"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You can also access multiple elements by referring to different index positions with</a:t>
            </a:r>
            <a:r>
              <a:rPr kumimoji="0" lang="en-US" altLang="en-US" sz="32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c()</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000000"/>
              </a:solidFill>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fruits &lt;- c("banana", "apple", "orange", "mango", "lemon</a:t>
            </a:r>
            <a:r>
              <a:rPr lang="en-IN" altLang="en-US" sz="3200" dirty="0" smtClean="0">
                <a:latin typeface="Times New Roman" panose="02020603050405020304" pitchFamily="18" charset="0"/>
                <a:cs typeface="Times New Roman" panose="02020603050405020304" pitchFamily="18" charset="0"/>
              </a:rPr>
              <a:t>")</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 Access first and third item (banana and orange)</a:t>
            </a:r>
          </a:p>
          <a:p>
            <a:pPr marL="0" lvl="0" indent="0" defTabSz="914400">
              <a:buClrTx/>
              <a:buNone/>
            </a:pPr>
            <a:r>
              <a:rPr lang="en-IN" altLang="en-US" sz="3200" dirty="0">
                <a:latin typeface="Times New Roman" panose="02020603050405020304" pitchFamily="18" charset="0"/>
                <a:cs typeface="Times New Roman" panose="02020603050405020304" pitchFamily="18" charset="0"/>
              </a:rPr>
              <a:t>fruits[c(1, 3</a:t>
            </a:r>
            <a:r>
              <a:rPr lang="en-IN" altLang="en-US" sz="3200" dirty="0" smtClean="0">
                <a:latin typeface="Times New Roman" panose="02020603050405020304" pitchFamily="18" charset="0"/>
                <a:cs typeface="Times New Roman" panose="02020603050405020304" pitchFamily="18" charset="0"/>
              </a:rPr>
              <a:t>)]</a:t>
            </a:r>
          </a:p>
          <a:p>
            <a:pPr marL="0" lvl="0" indent="0" defTabSz="914400">
              <a:buClrTx/>
              <a:buNone/>
            </a:pPr>
            <a:r>
              <a:rPr lang="en-US" altLang="en-US" sz="3200" dirty="0" smtClean="0">
                <a:solidFill>
                  <a:srgbClr val="C00000"/>
                </a:solidFill>
                <a:latin typeface="Times New Roman" panose="02020603050405020304" pitchFamily="18" charset="0"/>
                <a:cs typeface="Times New Roman" panose="02020603050405020304" pitchFamily="18" charset="0"/>
              </a:rPr>
              <a:t>Output:</a:t>
            </a:r>
            <a:endParaRPr lang="en-US" altLang="en-US" sz="3200" dirty="0">
              <a:solidFill>
                <a:srgbClr val="C00000"/>
              </a:solidFill>
              <a:latin typeface="Times New Roman" panose="02020603050405020304" pitchFamily="18" charset="0"/>
              <a:cs typeface="Times New Roman" panose="02020603050405020304" pitchFamily="18" charset="0"/>
            </a:endParaRPr>
          </a:p>
          <a:p>
            <a:pPr marL="0" lvl="0" indent="0" defTabSz="914400">
              <a:buClrTx/>
              <a:buNone/>
            </a:pPr>
            <a:endParaRPr lang="en-IN" dirty="0" smtClean="0"/>
          </a:p>
          <a:p>
            <a:pPr marL="0" lvl="0" indent="0" defTabSz="914400">
              <a:buClrTx/>
              <a:buNone/>
            </a:pPr>
            <a:r>
              <a:rPr lang="en-IN" sz="3200" dirty="0" smtClean="0">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1] "banana" "orange"</a:t>
            </a:r>
            <a:endParaRPr lang="en-IN" altLang="en-US" sz="3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0627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D222AC4-9C13-492C-9091-29367126E54C}"/>
              </a:ext>
            </a:extLst>
          </p:cNvPr>
          <p:cNvPicPr>
            <a:picLocks noChangeAspect="1"/>
          </p:cNvPicPr>
          <p:nvPr/>
        </p:nvPicPr>
        <p:blipFill>
          <a:blip r:embed="rId4"/>
          <a:stretch>
            <a:fillRect/>
          </a:stretch>
        </p:blipFill>
        <p:spPr>
          <a:xfrm>
            <a:off x="257577" y="1498634"/>
            <a:ext cx="8374689" cy="3963762"/>
          </a:xfrm>
          <a:prstGeom prst="rect">
            <a:avLst/>
          </a:prstGeom>
        </p:spPr>
      </p:pic>
    </p:spTree>
    <p:extLst>
      <p:ext uri="{BB962C8B-B14F-4D97-AF65-F5344CB8AC3E}">
        <p14:creationId xmlns:p14="http://schemas.microsoft.com/office/powerpoint/2010/main" val="3984666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latin typeface="Times New Roman" panose="02020603050405020304" pitchFamily="18" charset="0"/>
                <a:cs typeface="Times New Roman" panose="02020603050405020304" pitchFamily="18" charset="0"/>
              </a:rPr>
              <a:t>Change an Item</a:t>
            </a:r>
          </a:p>
        </p:txBody>
      </p:sp>
      <p:sp>
        <p:nvSpPr>
          <p:cNvPr id="3" name="Content Placeholder 2"/>
          <p:cNvSpPr>
            <a:spLocks noGrp="1"/>
          </p:cNvSpPr>
          <p:nvPr>
            <p:ph idx="1"/>
          </p:nvPr>
        </p:nvSpPr>
        <p:spPr>
          <a:xfrm>
            <a:off x="511228" y="1464860"/>
            <a:ext cx="8346169" cy="5058770"/>
          </a:xfrm>
        </p:spPr>
        <p:txBody>
          <a:bodyPr>
            <a:normAutofit/>
          </a:bodyPr>
          <a:lstStyle/>
          <a:p>
            <a:pPr marL="0" indent="0">
              <a:buNone/>
            </a:pPr>
            <a:r>
              <a:rPr lang="en-IN" sz="3200" dirty="0">
                <a:latin typeface="Times New Roman" panose="02020603050405020304" pitchFamily="18" charset="0"/>
                <a:cs typeface="Times New Roman" panose="02020603050405020304" pitchFamily="18" charset="0"/>
              </a:rPr>
              <a:t>fruits &lt;- c("banana", "apple", "orange", "mango", "lemon</a:t>
            </a:r>
            <a:r>
              <a:rPr lang="en-IN" sz="3200" dirty="0" smtClean="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 Change "banana" to "pear"</a:t>
            </a:r>
          </a:p>
          <a:p>
            <a:pPr marL="0" indent="0">
              <a:buNone/>
            </a:pPr>
            <a:r>
              <a:rPr lang="en-IN" sz="3200" dirty="0">
                <a:latin typeface="Times New Roman" panose="02020603050405020304" pitchFamily="18" charset="0"/>
                <a:cs typeface="Times New Roman" panose="02020603050405020304" pitchFamily="18" charset="0"/>
              </a:rPr>
              <a:t>fruits[1] &lt;- "pear"</a:t>
            </a:r>
          </a:p>
          <a:p>
            <a:pPr marL="0" indent="0">
              <a:buNone/>
            </a:pPr>
            <a:r>
              <a:rPr lang="en-IN" sz="3200" dirty="0" smtClean="0">
                <a:latin typeface="Times New Roman" panose="02020603050405020304" pitchFamily="18" charset="0"/>
                <a:cs typeface="Times New Roman" panose="02020603050405020304" pitchFamily="18" charset="0"/>
              </a:rPr>
              <a:t>Fruits</a:t>
            </a:r>
          </a:p>
          <a:p>
            <a:pPr marL="0" indent="0">
              <a:buNone/>
            </a:pPr>
            <a:r>
              <a:rPr lang="en-US" sz="3200" dirty="0" smtClean="0">
                <a:solidFill>
                  <a:srgbClr val="C00000"/>
                </a:solidFill>
                <a:latin typeface="Times New Roman" panose="02020603050405020304" pitchFamily="18" charset="0"/>
                <a:cs typeface="Times New Roman" panose="02020603050405020304" pitchFamily="18" charset="0"/>
              </a:rPr>
              <a:t>Output:</a:t>
            </a:r>
          </a:p>
          <a:p>
            <a:pPr marL="0" indent="0">
              <a:buNone/>
            </a:pPr>
            <a:r>
              <a:rPr lang="en-IN" sz="3200" dirty="0">
                <a:solidFill>
                  <a:schemeClr val="tx1"/>
                </a:solidFill>
                <a:latin typeface="Times New Roman" panose="02020603050405020304" pitchFamily="18" charset="0"/>
                <a:cs typeface="Times New Roman" panose="02020603050405020304" pitchFamily="18" charset="0"/>
              </a:rPr>
              <a:t>[1] "pear" "apple" "orange" "mango" "lemon"</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70</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7636814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137" y="2133600"/>
            <a:ext cx="8611738" cy="3777622"/>
          </a:xfrm>
        </p:spPr>
        <p:txBody>
          <a:bodyPr>
            <a:normAutofit fontScale="85000" lnSpcReduction="20000"/>
          </a:bodyPr>
          <a:lstStyle/>
          <a:p>
            <a:pPr marL="0" indent="0">
              <a:buNone/>
            </a:pPr>
            <a:r>
              <a:rPr lang="en-US" altLang="en-US" sz="3200" dirty="0" smtClean="0">
                <a:solidFill>
                  <a:srgbClr val="000000"/>
                </a:solidFill>
                <a:latin typeface="Times New Roman" panose="02020603050405020304" pitchFamily="18" charset="0"/>
                <a:cs typeface="Times New Roman" panose="02020603050405020304" pitchFamily="18" charset="0"/>
              </a:rPr>
              <a:t>To </a:t>
            </a:r>
            <a:r>
              <a:rPr lang="en-US" altLang="en-US" sz="3200" dirty="0">
                <a:solidFill>
                  <a:srgbClr val="000000"/>
                </a:solidFill>
                <a:latin typeface="Times New Roman" panose="02020603050405020304" pitchFamily="18" charset="0"/>
                <a:cs typeface="Times New Roman" panose="02020603050405020304" pitchFamily="18" charset="0"/>
              </a:rPr>
              <a:t>repeat vectors, use the </a:t>
            </a:r>
            <a:r>
              <a:rPr lang="en-US" altLang="en-US" sz="3200" dirty="0">
                <a:solidFill>
                  <a:srgbClr val="DC143C"/>
                </a:solidFill>
                <a:latin typeface="Times New Roman" panose="02020603050405020304" pitchFamily="18" charset="0"/>
                <a:cs typeface="Times New Roman" panose="02020603050405020304" pitchFamily="18" charset="0"/>
              </a:rPr>
              <a:t>rep()</a:t>
            </a:r>
            <a:r>
              <a:rPr lang="en-US" altLang="en-US" sz="3200" dirty="0">
                <a:solidFill>
                  <a:srgbClr val="000000"/>
                </a:solidFill>
                <a:latin typeface="Times New Roman" panose="02020603050405020304" pitchFamily="18" charset="0"/>
                <a:cs typeface="Times New Roman" panose="02020603050405020304" pitchFamily="18" charset="0"/>
              </a:rPr>
              <a:t> </a:t>
            </a:r>
            <a:r>
              <a:rPr lang="en-US" altLang="en-US" sz="3200" dirty="0" smtClean="0">
                <a:solidFill>
                  <a:srgbClr val="000000"/>
                </a:solidFill>
                <a:latin typeface="Times New Roman" panose="02020603050405020304" pitchFamily="18" charset="0"/>
                <a:cs typeface="Times New Roman" panose="02020603050405020304" pitchFamily="18" charset="0"/>
              </a:rPr>
              <a:t>function</a:t>
            </a:r>
          </a:p>
          <a:p>
            <a:pPr marL="0" indent="0">
              <a:buNone/>
            </a:pPr>
            <a:r>
              <a:rPr lang="en-IN" sz="3800" dirty="0">
                <a:latin typeface="Times New Roman" panose="02020603050405020304" pitchFamily="18" charset="0"/>
                <a:cs typeface="Times New Roman" panose="02020603050405020304" pitchFamily="18" charset="0"/>
              </a:rPr>
              <a:t>Repeat each value</a:t>
            </a:r>
            <a:r>
              <a:rPr lang="en-IN" sz="3800" dirty="0" smtClean="0">
                <a:latin typeface="Times New Roman" panose="02020603050405020304" pitchFamily="18" charset="0"/>
                <a:cs typeface="Times New Roman" panose="02020603050405020304" pitchFamily="18" charset="0"/>
              </a:rPr>
              <a:t>:</a:t>
            </a:r>
            <a:endParaRPr lang="en-US" sz="3800" dirty="0" smtClean="0">
              <a:solidFill>
                <a:srgbClr val="000000"/>
              </a:solidFill>
              <a:latin typeface="Times New Roman" panose="02020603050405020304" pitchFamily="18" charset="0"/>
              <a:cs typeface="Times New Roman" panose="02020603050405020304" pitchFamily="18" charset="0"/>
            </a:endParaRPr>
          </a:p>
          <a:p>
            <a:pPr marL="0" indent="0">
              <a:buNone/>
            </a:pPr>
            <a:endParaRPr lang="en-US" sz="3200" dirty="0">
              <a:solidFill>
                <a:srgbClr val="000000"/>
              </a:solidFill>
              <a:latin typeface="Times New Roman" panose="02020603050405020304" pitchFamily="18" charset="0"/>
              <a:cs typeface="Times New Roman" panose="02020603050405020304" pitchFamily="18" charset="0"/>
            </a:endParaRPr>
          </a:p>
          <a:p>
            <a:pPr marL="0" indent="0">
              <a:buNone/>
            </a:pPr>
            <a:r>
              <a:rPr lang="en-IN" sz="3200" dirty="0" err="1" smtClean="0">
                <a:solidFill>
                  <a:srgbClr val="000000"/>
                </a:solidFill>
                <a:latin typeface="Times New Roman" panose="02020603050405020304" pitchFamily="18" charset="0"/>
                <a:cs typeface="Times New Roman" panose="02020603050405020304" pitchFamily="18" charset="0"/>
              </a:rPr>
              <a:t>repeat_each</a:t>
            </a:r>
            <a:r>
              <a:rPr lang="en-IN" sz="3200" dirty="0" smtClean="0">
                <a:solidFill>
                  <a:srgbClr val="000000"/>
                </a:solidFill>
                <a:latin typeface="Times New Roman" panose="02020603050405020304" pitchFamily="18" charset="0"/>
                <a:cs typeface="Times New Roman" panose="02020603050405020304" pitchFamily="18" charset="0"/>
              </a:rPr>
              <a:t> </a:t>
            </a:r>
            <a:r>
              <a:rPr lang="en-IN" sz="3200" dirty="0">
                <a:solidFill>
                  <a:srgbClr val="000000"/>
                </a:solidFill>
                <a:latin typeface="Times New Roman" panose="02020603050405020304" pitchFamily="18" charset="0"/>
                <a:cs typeface="Times New Roman" panose="02020603050405020304" pitchFamily="18" charset="0"/>
              </a:rPr>
              <a:t>&lt;- rep(c(1,2,3), each = 3)</a:t>
            </a:r>
          </a:p>
          <a:p>
            <a:pPr marL="0" indent="0">
              <a:buNone/>
            </a:pPr>
            <a:r>
              <a:rPr lang="en-IN" sz="3200" dirty="0" err="1" smtClean="0">
                <a:solidFill>
                  <a:srgbClr val="000000"/>
                </a:solidFill>
                <a:latin typeface="Times New Roman" panose="02020603050405020304" pitchFamily="18" charset="0"/>
                <a:cs typeface="Times New Roman" panose="02020603050405020304" pitchFamily="18" charset="0"/>
              </a:rPr>
              <a:t>repeat_each</a:t>
            </a:r>
            <a:endParaRPr lang="en-IN" sz="3200" dirty="0" smtClean="0">
              <a:solidFill>
                <a:srgbClr val="000000"/>
              </a:solidFill>
              <a:latin typeface="Times New Roman" panose="02020603050405020304" pitchFamily="18" charset="0"/>
              <a:cs typeface="Times New Roman" panose="02020603050405020304" pitchFamily="18" charset="0"/>
            </a:endParaRPr>
          </a:p>
          <a:p>
            <a:pPr marL="0" indent="0">
              <a:buNone/>
            </a:pPr>
            <a:endParaRPr lang="en-US" sz="3200" dirty="0">
              <a:solidFill>
                <a:srgbClr val="000000"/>
              </a:solidFill>
              <a:latin typeface="Times New Roman" panose="02020603050405020304" pitchFamily="18" charset="0"/>
              <a:cs typeface="Times New Roman" panose="02020603050405020304" pitchFamily="18" charset="0"/>
            </a:endParaRPr>
          </a:p>
          <a:p>
            <a:pPr marL="0" indent="0">
              <a:buNone/>
            </a:pPr>
            <a:r>
              <a:rPr lang="en-US" sz="3200" dirty="0" smtClean="0">
                <a:solidFill>
                  <a:srgbClr val="C00000"/>
                </a:solidFill>
                <a:latin typeface="Times New Roman" panose="02020603050405020304" pitchFamily="18" charset="0"/>
                <a:cs typeface="Times New Roman" panose="02020603050405020304" pitchFamily="18" charset="0"/>
              </a:rPr>
              <a:t>Output:</a:t>
            </a:r>
          </a:p>
          <a:p>
            <a:pPr marL="0" indent="0">
              <a:buNone/>
            </a:pPr>
            <a:r>
              <a:rPr lang="en-IN" sz="3200" dirty="0">
                <a:latin typeface="Times New Roman" panose="02020603050405020304" pitchFamily="18" charset="0"/>
                <a:cs typeface="Times New Roman" panose="02020603050405020304" pitchFamily="18" charset="0"/>
              </a:rPr>
              <a:t>[1] 1 1 1 2 2 2 3 3 3</a:t>
            </a:r>
            <a:endParaRPr lang="en-IN" sz="3200" dirty="0">
              <a:solidFill>
                <a:srgbClr val="C00000"/>
              </a:solidFill>
              <a:latin typeface="Times New Roman" panose="02020603050405020304" pitchFamily="18" charset="0"/>
              <a:cs typeface="Times New Roman" panose="02020603050405020304" pitchFamily="18" charset="0"/>
            </a:endParaRPr>
          </a:p>
          <a:p>
            <a:pPr marL="0" indent="0">
              <a:buNone/>
            </a:pPr>
            <a:endParaRPr lang="en-US" sz="3200" dirty="0">
              <a:solidFill>
                <a:srgbClr val="0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71</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type="title"/>
          </p:nvPr>
        </p:nvSpPr>
        <p:spPr bwMode="auto">
          <a:xfrm>
            <a:off x="1942415" y="908790"/>
            <a:ext cx="5581934" cy="9489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Repeat Vectors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070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Repeat the sequence of the vector:</a:t>
            </a:r>
          </a:p>
        </p:txBody>
      </p:sp>
      <p:sp>
        <p:nvSpPr>
          <p:cNvPr id="3" name="Content Placeholder 2"/>
          <p:cNvSpPr>
            <a:spLocks noGrp="1"/>
          </p:cNvSpPr>
          <p:nvPr>
            <p:ph idx="1"/>
          </p:nvPr>
        </p:nvSpPr>
        <p:spPr>
          <a:xfrm>
            <a:off x="655093" y="1501254"/>
            <a:ext cx="7879308" cy="4409968"/>
          </a:xfrm>
        </p:spPr>
        <p:txBody>
          <a:bodyPr>
            <a:normAutofit/>
          </a:bodyPr>
          <a:lstStyle/>
          <a:p>
            <a:pPr marL="0" indent="0">
              <a:buNone/>
            </a:pPr>
            <a:r>
              <a:rPr lang="en-IN" sz="3200" dirty="0" err="1">
                <a:latin typeface="Times New Roman" panose="02020603050405020304" pitchFamily="18" charset="0"/>
                <a:cs typeface="Times New Roman" panose="02020603050405020304" pitchFamily="18" charset="0"/>
              </a:rPr>
              <a:t>repeat_times</a:t>
            </a:r>
            <a:r>
              <a:rPr lang="en-IN" sz="3200" dirty="0">
                <a:latin typeface="Times New Roman" panose="02020603050405020304" pitchFamily="18" charset="0"/>
                <a:cs typeface="Times New Roman" panose="02020603050405020304" pitchFamily="18" charset="0"/>
              </a:rPr>
              <a:t> &lt;- rep(c(1,2,3), times = 3)</a:t>
            </a:r>
          </a:p>
          <a:p>
            <a:pPr marL="0" indent="0">
              <a:buNone/>
            </a:pPr>
            <a:r>
              <a:rPr lang="en-IN" sz="3200" dirty="0" err="1" smtClean="0">
                <a:latin typeface="Times New Roman" panose="02020603050405020304" pitchFamily="18" charset="0"/>
                <a:cs typeface="Times New Roman" panose="02020603050405020304" pitchFamily="18" charset="0"/>
              </a:rPr>
              <a:t>repeat_times</a:t>
            </a:r>
            <a:endParaRPr lang="en-IN" sz="3200" dirty="0">
              <a:latin typeface="Times New Roman" panose="02020603050405020304" pitchFamily="18" charset="0"/>
              <a:cs typeface="Times New Roman" panose="02020603050405020304" pitchFamily="18" charset="0"/>
            </a:endParaRPr>
          </a:p>
          <a:p>
            <a:pPr marL="0" indent="0">
              <a:buNone/>
            </a:pPr>
            <a:r>
              <a:rPr lang="en-US" sz="3200" dirty="0" smtClean="0">
                <a:latin typeface="Times New Roman" panose="02020603050405020304" pitchFamily="18" charset="0"/>
                <a:cs typeface="Times New Roman" panose="02020603050405020304" pitchFamily="18" charset="0"/>
              </a:rPr>
              <a:t>Output:</a:t>
            </a:r>
          </a:p>
          <a:p>
            <a:pPr marL="0" indent="0">
              <a:buNone/>
            </a:pPr>
            <a:r>
              <a:rPr lang="en-IN" sz="3200" dirty="0">
                <a:latin typeface="Times New Roman" panose="02020603050405020304" pitchFamily="18" charset="0"/>
                <a:cs typeface="Times New Roman" panose="02020603050405020304" pitchFamily="18" charset="0"/>
              </a:rPr>
              <a:t>[1] 1 2 3 1 2 3 1 2 3</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655812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07" y="624110"/>
            <a:ext cx="7438194" cy="1280890"/>
          </a:xfrm>
        </p:spPr>
        <p:txBody>
          <a:bodyPr>
            <a:normAutofit/>
          </a:bodyPr>
          <a:lstStyle/>
          <a:p>
            <a:pPr algn="ct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Entering numerical Items as Data</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9" y="2133600"/>
            <a:ext cx="8441702" cy="3777622"/>
          </a:xfrm>
        </p:spPr>
        <p:txBody>
          <a:bodyPr>
            <a:normAutofit fontScale="92500"/>
          </a:bodyPr>
          <a:lstStyle/>
          <a:p>
            <a:pPr marL="0" indent="0">
              <a:buNone/>
            </a:pPr>
            <a:r>
              <a:rPr lang="en-US" sz="3200" dirty="0" smtClean="0">
                <a:latin typeface="Times New Roman" panose="02020603050405020304" pitchFamily="18" charset="0"/>
                <a:cs typeface="Times New Roman" panose="02020603050405020304" pitchFamily="18" charset="0"/>
              </a:rPr>
              <a:t>Add some extra values to create a new(larger) sample</a:t>
            </a:r>
          </a:p>
          <a:p>
            <a:pPr marL="0" indent="0">
              <a:buNone/>
            </a:pPr>
            <a:r>
              <a:rPr lang="en-US" sz="3200" dirty="0" smtClean="0">
                <a:latin typeface="Times New Roman" panose="02020603050405020304" pitchFamily="18" charset="0"/>
                <a:cs typeface="Times New Roman" panose="02020603050405020304" pitchFamily="18" charset="0"/>
              </a:rPr>
              <a:t>Data1=c(3,5,7,5,3,2,6,8,5,6,9)</a:t>
            </a:r>
          </a:p>
          <a:p>
            <a:pPr marL="0" indent="0">
              <a:buNone/>
            </a:pPr>
            <a:r>
              <a:rPr lang="en-US" sz="3200" dirty="0" smtClean="0">
                <a:latin typeface="Times New Roman" panose="02020603050405020304" pitchFamily="18" charset="0"/>
                <a:cs typeface="Times New Roman" panose="02020603050405020304" pitchFamily="18" charset="0"/>
              </a:rPr>
              <a:t>Data1</a:t>
            </a:r>
          </a:p>
          <a:p>
            <a:pPr marL="0" indent="0">
              <a:buNone/>
            </a:pPr>
            <a:r>
              <a:rPr lang="en-US" sz="3200" dirty="0" smtClean="0">
                <a:latin typeface="Times New Roman" panose="02020603050405020304" pitchFamily="18" charset="0"/>
                <a:cs typeface="Times New Roman" panose="02020603050405020304" pitchFamily="18" charset="0"/>
              </a:rPr>
              <a:t>Data2=c(Data1,4,7,10,15)</a:t>
            </a:r>
          </a:p>
          <a:p>
            <a:pPr marL="0" indent="0">
              <a:buNone/>
            </a:pPr>
            <a:r>
              <a:rPr lang="en-US" sz="3200" dirty="0" smtClean="0">
                <a:latin typeface="Times New Roman" panose="02020603050405020304" pitchFamily="18" charset="0"/>
                <a:cs typeface="Times New Roman" panose="02020603050405020304" pitchFamily="18" charset="0"/>
              </a:rPr>
              <a:t>Data2</a:t>
            </a:r>
          </a:p>
          <a:p>
            <a:pPr marL="0" indent="0">
              <a:buNone/>
            </a:pPr>
            <a:r>
              <a:rPr lang="en-US" sz="3200" dirty="0">
                <a:solidFill>
                  <a:srgbClr val="C00000"/>
                </a:solidFill>
                <a:latin typeface="Times New Roman" panose="02020603050405020304" pitchFamily="18" charset="0"/>
                <a:cs typeface="Times New Roman" panose="02020603050405020304" pitchFamily="18" charset="0"/>
              </a:rPr>
              <a:t>Output:[</a:t>
            </a:r>
            <a:r>
              <a:rPr lang="en-US" sz="3200" dirty="0">
                <a:latin typeface="Times New Roman" panose="02020603050405020304" pitchFamily="18" charset="0"/>
                <a:cs typeface="Times New Roman" panose="02020603050405020304" pitchFamily="18" charset="0"/>
              </a:rPr>
              <a:t>1]  3  5  7  5  3  2  6  8  5  6  9  4  7 10 15</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166103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7797" y="2133600"/>
            <a:ext cx="7906603" cy="3777622"/>
          </a:xfrm>
        </p:spPr>
        <p:txBody>
          <a:bodyPr>
            <a:normAutofit fontScale="85000" lnSpcReduction="10000"/>
          </a:bodyPr>
          <a:lstStyle/>
          <a:p>
            <a:pPr marL="0" indent="0">
              <a:buNone/>
            </a:pPr>
            <a:r>
              <a:rPr lang="en-IN" sz="3600" dirty="0">
                <a:latin typeface="Times New Roman" panose="02020603050405020304" pitchFamily="18" charset="0"/>
                <a:cs typeface="Times New Roman" panose="02020603050405020304" pitchFamily="18" charset="0"/>
              </a:rPr>
              <a:t>Data1=c(3,5,7,5,3,2,6,8,5,6,9)</a:t>
            </a:r>
          </a:p>
          <a:p>
            <a:pPr marL="0" indent="0">
              <a:buNone/>
            </a:pPr>
            <a:r>
              <a:rPr lang="en-IN" sz="3600" dirty="0" smtClean="0">
                <a:latin typeface="Times New Roman" panose="02020603050405020304" pitchFamily="18" charset="0"/>
                <a:cs typeface="Times New Roman" panose="02020603050405020304" pitchFamily="18" charset="0"/>
              </a:rPr>
              <a:t>Data1</a:t>
            </a:r>
          </a:p>
          <a:p>
            <a:pPr marL="0" indent="0">
              <a:buNone/>
            </a:pPr>
            <a:r>
              <a:rPr lang="en-IN" sz="3600" dirty="0">
                <a:latin typeface="Times New Roman" panose="02020603050405020304" pitchFamily="18" charset="0"/>
                <a:cs typeface="Times New Roman" panose="02020603050405020304" pitchFamily="18" charset="0"/>
              </a:rPr>
              <a:t>data1=c(14,16,19,Data1)</a:t>
            </a:r>
          </a:p>
          <a:p>
            <a:pPr marL="0" indent="0">
              <a:buNone/>
            </a:pPr>
            <a:r>
              <a:rPr lang="en-IN" sz="3600" dirty="0" smtClean="0">
                <a:latin typeface="Times New Roman" panose="02020603050405020304" pitchFamily="18" charset="0"/>
                <a:cs typeface="Times New Roman" panose="02020603050405020304" pitchFamily="18" charset="0"/>
              </a:rPr>
              <a:t>Data1</a:t>
            </a:r>
          </a:p>
          <a:p>
            <a:pPr marL="0" indent="0">
              <a:buNone/>
            </a:pPr>
            <a:r>
              <a:rPr lang="en-US" sz="3600" dirty="0">
                <a:solidFill>
                  <a:srgbClr val="C00000"/>
                </a:solidFill>
                <a:latin typeface="Times New Roman" panose="02020603050405020304" pitchFamily="18" charset="0"/>
                <a:cs typeface="Times New Roman" panose="02020603050405020304" pitchFamily="18" charset="0"/>
              </a:rPr>
              <a:t>Output:[</a:t>
            </a:r>
            <a:r>
              <a:rPr lang="en-US" sz="3600" dirty="0">
                <a:latin typeface="Times New Roman" panose="02020603050405020304" pitchFamily="18" charset="0"/>
                <a:cs typeface="Times New Roman" panose="02020603050405020304" pitchFamily="18" charset="0"/>
              </a:rPr>
              <a:t>1] 14 16 19  3  5  7  5  3  2  6  8  5  6  9</a:t>
            </a:r>
            <a:endParaRPr lang="en-IN" sz="3600" dirty="0" smtClean="0">
              <a:latin typeface="Times New Roman" panose="02020603050405020304" pitchFamily="18" charset="0"/>
              <a:cs typeface="Times New Roman" panose="02020603050405020304" pitchFamily="18" charset="0"/>
            </a:endParaRPr>
          </a:p>
          <a:p>
            <a:pPr marL="0" indent="0">
              <a:buNone/>
            </a:pPr>
            <a:r>
              <a:rPr lang="en-US" sz="3600" dirty="0" smtClean="0">
                <a:solidFill>
                  <a:srgbClr val="C00000"/>
                </a:solidFill>
                <a:latin typeface="Times New Roman" panose="02020603050405020304" pitchFamily="18" charset="0"/>
                <a:cs typeface="Times New Roman" panose="02020603050405020304" pitchFamily="18" charset="0"/>
              </a:rPr>
              <a:t>Now adding Extra values at the beginning has modified the original sample</a:t>
            </a:r>
            <a:endParaRPr lang="en-IN" sz="36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74</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7302605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99" y="624110"/>
            <a:ext cx="8220501" cy="1280890"/>
          </a:xfrm>
        </p:spPr>
        <p:txBody>
          <a:bodyPr/>
          <a:lstStyle/>
          <a:p>
            <a:pPr algn="ctr"/>
            <a:r>
              <a:rPr lang="en-US" b="1" dirty="0" smtClean="0">
                <a:latin typeface="Times New Roman" panose="02020603050405020304" pitchFamily="18" charset="0"/>
                <a:cs typeface="Times New Roman" panose="02020603050405020304" pitchFamily="18" charset="0"/>
              </a:rPr>
              <a:t>Entering text item as data</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4716" y="1316581"/>
            <a:ext cx="8939284" cy="4594641"/>
          </a:xfrm>
        </p:spPr>
        <p:txBody>
          <a:bodyPr>
            <a:noAutofit/>
          </a:bodyPr>
          <a:lstStyle/>
          <a:p>
            <a:pPr marL="0" indent="0">
              <a:buNone/>
            </a:pPr>
            <a:r>
              <a:rPr lang="en-US" sz="3200" dirty="0" smtClean="0">
                <a:latin typeface="Times New Roman" panose="02020603050405020304" pitchFamily="18" charset="0"/>
                <a:cs typeface="Times New Roman" panose="02020603050405020304" pitchFamily="18" charset="0"/>
              </a:rPr>
              <a:t>day1=c(“mon”,”</a:t>
            </a:r>
            <a:r>
              <a:rPr lang="en-US" sz="3200" dirty="0" err="1" smtClean="0">
                <a:latin typeface="Times New Roman" panose="02020603050405020304" pitchFamily="18" charset="0"/>
                <a:cs typeface="Times New Roman" panose="02020603050405020304" pitchFamily="18" charset="0"/>
              </a:rPr>
              <a:t>tue</a:t>
            </a:r>
            <a:r>
              <a:rPr lang="en-US" sz="3200" dirty="0" smtClean="0">
                <a:latin typeface="Times New Roman" panose="02020603050405020304" pitchFamily="18" charset="0"/>
                <a:cs typeface="Times New Roman" panose="02020603050405020304" pitchFamily="18" charset="0"/>
              </a:rPr>
              <a:t>”,”wed”)</a:t>
            </a:r>
          </a:p>
          <a:p>
            <a:pPr marL="0" indent="0">
              <a:buNone/>
            </a:pPr>
            <a:r>
              <a:rPr lang="en-US" sz="3200" dirty="0" smtClean="0">
                <a:latin typeface="Times New Roman" panose="02020603050405020304" pitchFamily="18" charset="0"/>
                <a:cs typeface="Times New Roman" panose="02020603050405020304" pitchFamily="18" charset="0"/>
              </a:rPr>
              <a:t>Day1</a:t>
            </a:r>
          </a:p>
          <a:p>
            <a:pPr marL="0" indent="0">
              <a:buNone/>
            </a:pPr>
            <a:r>
              <a:rPr lang="en-US" sz="3200" dirty="0">
                <a:solidFill>
                  <a:srgbClr val="C00000"/>
                </a:solidFill>
                <a:latin typeface="Times New Roman" panose="02020603050405020304" pitchFamily="18" charset="0"/>
                <a:cs typeface="Times New Roman" panose="02020603050405020304" pitchFamily="18" charset="0"/>
              </a:rPr>
              <a:t>Output</a:t>
            </a:r>
            <a:r>
              <a:rPr lang="en-US" sz="3200" dirty="0">
                <a:latin typeface="Times New Roman" panose="02020603050405020304" pitchFamily="18" charset="0"/>
                <a:cs typeface="Times New Roman" panose="02020603050405020304" pitchFamily="18" charset="0"/>
              </a:rPr>
              <a:t>:[1] "mon" "</a:t>
            </a:r>
            <a:r>
              <a:rPr lang="en-US" sz="3200" dirty="0" err="1">
                <a:latin typeface="Times New Roman" panose="02020603050405020304" pitchFamily="18" charset="0"/>
                <a:cs typeface="Times New Roman" panose="02020603050405020304" pitchFamily="18" charset="0"/>
              </a:rPr>
              <a:t>tue</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wed”</a:t>
            </a:r>
            <a:endParaRPr lang="en-IN" sz="3200" dirty="0">
              <a:latin typeface="Times New Roman" panose="02020603050405020304" pitchFamily="18" charset="0"/>
              <a:cs typeface="Times New Roman" panose="02020603050405020304" pitchFamily="18" charset="0"/>
            </a:endParaRPr>
          </a:p>
          <a:p>
            <a:pPr marL="0" indent="0">
              <a:buNone/>
            </a:pPr>
            <a:r>
              <a:rPr lang="en-US" sz="3200" dirty="0" smtClean="0">
                <a:latin typeface="Times New Roman" panose="02020603050405020304" pitchFamily="18" charset="0"/>
                <a:cs typeface="Times New Roman" panose="02020603050405020304" pitchFamily="18" charset="0"/>
              </a:rPr>
              <a:t>If you mix text and numbers, the entire data object becomes a text variable and the numbers are converted to text</a:t>
            </a:r>
          </a:p>
          <a:p>
            <a:pPr marL="0" indent="0">
              <a:buNone/>
            </a:pPr>
            <a:r>
              <a:rPr lang="en-US" sz="3200" dirty="0" smtClean="0">
                <a:latin typeface="Times New Roman" panose="02020603050405020304" pitchFamily="18" charset="0"/>
                <a:cs typeface="Times New Roman" panose="02020603050405020304" pitchFamily="18" charset="0"/>
              </a:rPr>
              <a:t>Mix=c(data1,day1)</a:t>
            </a:r>
          </a:p>
          <a:p>
            <a:pPr marL="0" indent="0">
              <a:buNone/>
            </a:pPr>
            <a:r>
              <a:rPr lang="en-US" sz="3200" dirty="0" smtClean="0">
                <a:latin typeface="Times New Roman" panose="02020603050405020304" pitchFamily="18" charset="0"/>
                <a:cs typeface="Times New Roman" panose="02020603050405020304" pitchFamily="18" charset="0"/>
              </a:rPr>
              <a:t>Mix</a:t>
            </a:r>
          </a:p>
          <a:p>
            <a:pPr marL="0" indent="0">
              <a:buNone/>
            </a:pPr>
            <a:r>
              <a:rPr lang="en-US" sz="3200" dirty="0" smtClean="0">
                <a:solidFill>
                  <a:srgbClr val="C00000"/>
                </a:solidFill>
                <a:latin typeface="Times New Roman" panose="02020603050405020304" pitchFamily="18" charset="0"/>
                <a:cs typeface="Times New Roman" panose="02020603050405020304" pitchFamily="18" charset="0"/>
              </a:rPr>
              <a:t>Output</a:t>
            </a:r>
            <a:r>
              <a:rPr lang="en-US" sz="3200" dirty="0">
                <a:solidFill>
                  <a:srgbClr val="C00000"/>
                </a:solidFill>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1] "14"  "16"  "19"  "3"   "5"   "7"   "5"   "3"   "2"   "6"  </a:t>
            </a:r>
          </a:p>
          <a:p>
            <a:pPr marL="0" indent="0">
              <a:buNone/>
            </a:pPr>
            <a:r>
              <a:rPr lang="en-US" sz="3200" dirty="0">
                <a:latin typeface="Times New Roman" panose="02020603050405020304" pitchFamily="18" charset="0"/>
                <a:cs typeface="Times New Roman" panose="02020603050405020304" pitchFamily="18" charset="0"/>
              </a:rPr>
              <a:t>[11] "8"   "5"   "6"   "9"   "mon" "</a:t>
            </a:r>
            <a:r>
              <a:rPr lang="en-US" sz="3200" dirty="0" err="1">
                <a:latin typeface="Times New Roman" panose="02020603050405020304" pitchFamily="18" charset="0"/>
                <a:cs typeface="Times New Roman" panose="02020603050405020304" pitchFamily="18" charset="0"/>
              </a:rPr>
              <a:t>tue</a:t>
            </a:r>
            <a:r>
              <a:rPr lang="en-US" sz="3200" dirty="0">
                <a:latin typeface="Times New Roman" panose="02020603050405020304" pitchFamily="18" charset="0"/>
                <a:cs typeface="Times New Roman" panose="02020603050405020304" pitchFamily="18" charset="0"/>
              </a:rPr>
              <a:t>" "wed"</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5007061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37" y="624110"/>
            <a:ext cx="7237863" cy="1280890"/>
          </a:xfrm>
        </p:spPr>
        <p:txBody>
          <a:bodyPr>
            <a:normAutofit/>
          </a:bodyPr>
          <a:lstStyle/>
          <a:p>
            <a:pPr algn="ctr"/>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Using scan command for making data</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8490" y="2133600"/>
            <a:ext cx="8679975" cy="3777622"/>
          </a:xfrm>
        </p:spPr>
        <p:txBody>
          <a:bodyPr>
            <a:normAutofit/>
          </a:bodyPr>
          <a:lstStyle/>
          <a:p>
            <a:pPr marL="0" indent="0">
              <a:buNone/>
            </a:pPr>
            <a:r>
              <a:rPr lang="en-US" sz="3200" dirty="0" smtClean="0">
                <a:latin typeface="Times New Roman" panose="02020603050405020304" pitchFamily="18" charset="0"/>
                <a:cs typeface="Times New Roman" panose="02020603050405020304" pitchFamily="18" charset="0"/>
              </a:rPr>
              <a:t>Scan() command do the similar job as that of c().. </a:t>
            </a:r>
          </a:p>
          <a:p>
            <a:pPr marL="0" indent="0">
              <a:buNone/>
            </a:pPr>
            <a:r>
              <a:rPr lang="en-US" sz="3200" dirty="0" smtClean="0">
                <a:latin typeface="Times New Roman" panose="02020603050405020304" pitchFamily="18" charset="0"/>
                <a:cs typeface="Times New Roman" panose="02020603050405020304" pitchFamily="18" charset="0"/>
              </a:rPr>
              <a:t>Unlike c you don’t need to insert the values in the parentheses but use empty parentheses.</a:t>
            </a:r>
          </a:p>
          <a:p>
            <a:pPr marL="0" indent="0">
              <a:buNone/>
            </a:pPr>
            <a:r>
              <a:rPr lang="en-US" sz="3200" dirty="0" smtClean="0">
                <a:latin typeface="Times New Roman" panose="02020603050405020304" pitchFamily="18" charset="0"/>
                <a:cs typeface="Times New Roman" panose="02020603050405020304" pitchFamily="18" charset="0"/>
              </a:rPr>
              <a:t>The command then prompt you to enter the data</a:t>
            </a:r>
          </a:p>
          <a:p>
            <a:pPr marL="0" indent="0">
              <a:buNone/>
            </a:pPr>
            <a:r>
              <a:rPr lang="en-US" sz="3200" dirty="0" smtClean="0">
                <a:latin typeface="Times New Roman" panose="02020603050405020304" pitchFamily="18" charset="0"/>
                <a:cs typeface="Times New Roman" panose="02020603050405020304" pitchFamily="18" charset="0"/>
              </a:rPr>
              <a:t>Once you press the Enter key you will be prompted to enter your data</a:t>
            </a:r>
            <a:r>
              <a:rPr lang="en-US" dirty="0" smtClean="0"/>
              <a:t>.</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76</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580133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Example</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IN" dirty="0"/>
              <a:t> &gt;</a:t>
            </a:r>
            <a:r>
              <a:rPr lang="en-IN" sz="3200" dirty="0" smtClean="0">
                <a:latin typeface="Times New Roman" panose="02020603050405020304" pitchFamily="18" charset="0"/>
                <a:cs typeface="Times New Roman" panose="02020603050405020304" pitchFamily="18" charset="0"/>
              </a:rPr>
              <a:t>data3=scan</a:t>
            </a:r>
            <a:r>
              <a:rPr lang="en-IN" sz="3200" dirty="0">
                <a:latin typeface="Times New Roman" panose="02020603050405020304" pitchFamily="18" charset="0"/>
                <a:cs typeface="Times New Roman" panose="02020603050405020304" pitchFamily="18" charset="0"/>
              </a:rPr>
              <a:t>()</a:t>
            </a:r>
            <a:endParaRPr lang="en-IN" sz="3200" dirty="0" smtClean="0">
              <a:latin typeface="Times New Roman" panose="02020603050405020304" pitchFamily="18" charset="0"/>
              <a:cs typeface="Times New Roman" panose="02020603050405020304" pitchFamily="18" charset="0"/>
            </a:endParaRPr>
          </a:p>
          <a:p>
            <a:pPr marL="0" indent="0">
              <a:buNone/>
            </a:pPr>
            <a:r>
              <a:rPr lang="en-IN" sz="3200" dirty="0" smtClean="0">
                <a:latin typeface="Times New Roman" panose="02020603050405020304" pitchFamily="18" charset="0"/>
                <a:cs typeface="Times New Roman" panose="02020603050405020304" pitchFamily="18" charset="0"/>
              </a:rPr>
              <a:t>1</a:t>
            </a:r>
            <a:r>
              <a:rPr lang="en-IN" sz="3200" dirty="0">
                <a:latin typeface="Times New Roman" panose="02020603050405020304" pitchFamily="18" charset="0"/>
                <a:cs typeface="Times New Roman" panose="02020603050405020304" pitchFamily="18" charset="0"/>
              </a:rPr>
              <a:t>: 6 7 8 7 6 3 8 9 10 </a:t>
            </a:r>
            <a:r>
              <a:rPr lang="en-IN" sz="3200" dirty="0" smtClean="0">
                <a:latin typeface="Times New Roman" panose="02020603050405020304" pitchFamily="18" charset="0"/>
                <a:cs typeface="Times New Roman" panose="02020603050405020304" pitchFamily="18" charset="0"/>
              </a:rPr>
              <a:t>7</a:t>
            </a:r>
          </a:p>
          <a:p>
            <a:pPr marL="0" indent="0">
              <a:buNone/>
            </a:pPr>
            <a:endParaRPr lang="en-IN" dirty="0"/>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77</a:t>
            </a:fld>
            <a:endParaRPr lang="en-US" sz="1400">
              <a:solidFill>
                <a:srgbClr val="000000"/>
              </a:solidFill>
              <a:latin typeface="Arial"/>
              <a:ea typeface="Arial"/>
              <a:cs typeface="Arial"/>
              <a:sym typeface="Arial"/>
            </a:endParaRPr>
          </a:p>
        </p:txBody>
      </p:sp>
      <p:sp>
        <p:nvSpPr>
          <p:cNvPr id="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1942415" y="3234518"/>
            <a:ext cx="6874039" cy="2554545"/>
          </a:xfrm>
          <a:prstGeom prst="rect">
            <a:avLst/>
          </a:prstGeom>
        </p:spPr>
        <p:txBody>
          <a:bodyPr wrap="square">
            <a:spAutoFit/>
          </a:bodyPr>
          <a:lstStyle/>
          <a:p>
            <a:r>
              <a:rPr lang="en-IN" sz="3200" dirty="0">
                <a:latin typeface="Times New Roman" panose="02020603050405020304" pitchFamily="18" charset="0"/>
                <a:cs typeface="Times New Roman" panose="02020603050405020304" pitchFamily="18" charset="0"/>
              </a:rPr>
              <a:t>11: 6 9</a:t>
            </a:r>
          </a:p>
          <a:p>
            <a:r>
              <a:rPr lang="en-IN" sz="3200" dirty="0">
                <a:latin typeface="Times New Roman" panose="02020603050405020304" pitchFamily="18" charset="0"/>
                <a:cs typeface="Times New Roman" panose="02020603050405020304" pitchFamily="18" charset="0"/>
              </a:rPr>
              <a:t>13: </a:t>
            </a:r>
          </a:p>
          <a:p>
            <a:r>
              <a:rPr lang="en-IN" sz="3200" dirty="0" smtClean="0">
                <a:latin typeface="Times New Roman" panose="02020603050405020304" pitchFamily="18" charset="0"/>
                <a:cs typeface="Times New Roman" panose="02020603050405020304" pitchFamily="18" charset="0"/>
              </a:rPr>
              <a:t>Read 12 items</a:t>
            </a:r>
          </a:p>
          <a:p>
            <a:r>
              <a:rPr lang="en-IN" sz="3200" dirty="0" smtClean="0">
                <a:latin typeface="Times New Roman" panose="02020603050405020304" pitchFamily="18" charset="0"/>
                <a:cs typeface="Times New Roman" panose="02020603050405020304" pitchFamily="18" charset="0"/>
              </a:rPr>
              <a:t>&gt; </a:t>
            </a:r>
            <a:r>
              <a:rPr lang="en-IN" sz="3200" dirty="0">
                <a:latin typeface="Times New Roman" panose="02020603050405020304" pitchFamily="18" charset="0"/>
                <a:cs typeface="Times New Roman" panose="02020603050405020304" pitchFamily="18" charset="0"/>
              </a:rPr>
              <a:t>data3</a:t>
            </a:r>
          </a:p>
          <a:p>
            <a:r>
              <a:rPr lang="en-IN" sz="3200" dirty="0">
                <a:latin typeface="Times New Roman" panose="02020603050405020304" pitchFamily="18" charset="0"/>
                <a:cs typeface="Times New Roman" panose="02020603050405020304" pitchFamily="18" charset="0"/>
              </a:rPr>
              <a:t> [1]  6  7  8  7  6  3  8  9 10 </a:t>
            </a:r>
            <a:r>
              <a:rPr lang="en-IN" sz="3200" dirty="0" smtClean="0">
                <a:latin typeface="Times New Roman" panose="02020603050405020304" pitchFamily="18" charset="0"/>
                <a:cs typeface="Times New Roman" panose="02020603050405020304" pitchFamily="18" charset="0"/>
              </a:rPr>
              <a:t>7  </a:t>
            </a:r>
            <a:r>
              <a:rPr lang="en-IN" sz="3200" dirty="0">
                <a:latin typeface="Times New Roman" panose="02020603050405020304" pitchFamily="18" charset="0"/>
                <a:cs typeface="Times New Roman" panose="02020603050405020304" pitchFamily="18" charset="0"/>
              </a:rPr>
              <a:t>6  9</a:t>
            </a:r>
          </a:p>
        </p:txBody>
      </p:sp>
    </p:spTree>
    <p:extLst>
      <p:ext uri="{BB962C8B-B14F-4D97-AF65-F5344CB8AC3E}">
        <p14:creationId xmlns:p14="http://schemas.microsoft.com/office/powerpoint/2010/main" val="2677856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Entering text as data using scan()</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5660" y="2133600"/>
            <a:ext cx="8789157" cy="3777622"/>
          </a:xfrm>
        </p:spPr>
        <p:txBody>
          <a:bodyPr/>
          <a:lstStyle/>
          <a:p>
            <a:pPr marL="0" indent="0">
              <a:buNone/>
            </a:pPr>
            <a:r>
              <a:rPr lang="en-US" sz="3200" dirty="0" smtClean="0">
                <a:latin typeface="Times New Roman" panose="02020603050405020304" pitchFamily="18" charset="0"/>
                <a:cs typeface="Times New Roman" panose="02020603050405020304" pitchFamily="18" charset="0"/>
              </a:rPr>
              <a:t>You must tell R to expect that the items typed in are characters , not numbers</a:t>
            </a:r>
          </a:p>
          <a:p>
            <a:pPr marL="0" indent="0">
              <a:buNone/>
            </a:pPr>
            <a:r>
              <a:rPr lang="en-US" sz="3200" dirty="0" smtClean="0">
                <a:latin typeface="Times New Roman" panose="02020603050405020304" pitchFamily="18" charset="0"/>
                <a:cs typeface="Times New Roman" panose="02020603050405020304" pitchFamily="18" charset="0"/>
              </a:rPr>
              <a:t>To do this you add the what=‘character’ part in the parentheses</a:t>
            </a:r>
          </a:p>
          <a:p>
            <a:pPr marL="0" indent="0">
              <a:buNone/>
            </a:pPr>
            <a:r>
              <a:rPr lang="en-US" sz="3200" dirty="0" smtClean="0">
                <a:latin typeface="Times New Roman" panose="02020603050405020304" pitchFamily="18" charset="0"/>
                <a:cs typeface="Times New Roman" panose="02020603050405020304" pitchFamily="18" charset="0"/>
              </a:rPr>
              <a:t>Syntax:</a:t>
            </a:r>
          </a:p>
          <a:p>
            <a:pPr marL="0" indent="0">
              <a:buNone/>
            </a:pPr>
            <a:r>
              <a:rPr lang="en-US" sz="3200" dirty="0">
                <a:latin typeface="Times New Roman" panose="02020603050405020304" pitchFamily="18" charset="0"/>
                <a:cs typeface="Times New Roman" panose="02020603050405020304" pitchFamily="18" charset="0"/>
              </a:rPr>
              <a:t>s</a:t>
            </a:r>
            <a:r>
              <a:rPr lang="en-US" sz="3200" dirty="0" smtClean="0">
                <a:latin typeface="Times New Roman" panose="02020603050405020304" pitchFamily="18" charset="0"/>
                <a:cs typeface="Times New Roman" panose="02020603050405020304" pitchFamily="18" charset="0"/>
              </a:rPr>
              <a:t>can(what=‘character’)</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78</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48010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229" y="624110"/>
            <a:ext cx="8023172" cy="1280890"/>
          </a:xfrm>
        </p:spPr>
        <p:txBody>
          <a:bodyPr/>
          <a:lstStyle/>
          <a:p>
            <a:pPr algn="ctr"/>
            <a:r>
              <a:rPr lang="en-US" dirty="0" smtClean="0">
                <a:solidFill>
                  <a:srgbClr val="C00000"/>
                </a:solidFill>
                <a:latin typeface="Times New Roman" panose="02020603050405020304" pitchFamily="18" charset="0"/>
                <a:cs typeface="Times New Roman" panose="02020603050405020304" pitchFamily="18" charset="0"/>
              </a:rPr>
              <a:t/>
            </a:r>
            <a:br>
              <a:rPr lang="en-US" dirty="0" smtClean="0">
                <a:solidFill>
                  <a:srgbClr val="C00000"/>
                </a:solidFill>
                <a:latin typeface="Times New Roman" panose="02020603050405020304" pitchFamily="18" charset="0"/>
                <a:cs typeface="Times New Roman" panose="02020603050405020304" pitchFamily="18" charset="0"/>
              </a:rPr>
            </a:br>
            <a:r>
              <a:rPr lang="en-US" dirty="0" smtClean="0">
                <a:solidFill>
                  <a:srgbClr val="C00000"/>
                </a:solidFill>
                <a:latin typeface="Times New Roman" panose="02020603050405020304" pitchFamily="18" charset="0"/>
                <a:cs typeface="Times New Roman" panose="02020603050405020304" pitchFamily="18" charset="0"/>
              </a:rPr>
              <a:t>Example:</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87105" y="2133600"/>
            <a:ext cx="7647296" cy="3777622"/>
          </a:xfrm>
        </p:spPr>
        <p:txBody>
          <a:bodyPr>
            <a:noAutofit/>
          </a:bodyPr>
          <a:lstStyle/>
          <a:p>
            <a:pPr marL="0" indent="0">
              <a:buNone/>
            </a:pPr>
            <a:r>
              <a:rPr lang="en-IN" sz="3200" dirty="0">
                <a:latin typeface="Times New Roman" panose="02020603050405020304" pitchFamily="18" charset="0"/>
                <a:cs typeface="Times New Roman" panose="02020603050405020304" pitchFamily="18" charset="0"/>
              </a:rPr>
              <a:t>&gt; scan(what='character')</a:t>
            </a:r>
          </a:p>
          <a:p>
            <a:pPr marL="0" indent="0">
              <a:buNone/>
            </a:pPr>
            <a:r>
              <a:rPr lang="en-IN" sz="3200" dirty="0">
                <a:latin typeface="Times New Roman" panose="02020603050405020304" pitchFamily="18" charset="0"/>
                <a:cs typeface="Times New Roman" panose="02020603050405020304" pitchFamily="18" charset="0"/>
              </a:rPr>
              <a:t>1: mon </a:t>
            </a:r>
            <a:r>
              <a:rPr lang="en-IN" sz="3200" dirty="0" err="1">
                <a:latin typeface="Times New Roman" panose="02020603050405020304" pitchFamily="18" charset="0"/>
                <a:cs typeface="Times New Roman" panose="02020603050405020304" pitchFamily="18" charset="0"/>
              </a:rPr>
              <a:t>tue</a:t>
            </a:r>
            <a:r>
              <a:rPr lang="en-IN" sz="3200" dirty="0">
                <a:latin typeface="Times New Roman" panose="02020603050405020304" pitchFamily="18" charset="0"/>
                <a:cs typeface="Times New Roman" panose="02020603050405020304" pitchFamily="18" charset="0"/>
              </a:rPr>
              <a:t> wed</a:t>
            </a:r>
          </a:p>
          <a:p>
            <a:pPr marL="0" indent="0">
              <a:buNone/>
            </a:pPr>
            <a:r>
              <a:rPr lang="en-IN" sz="3200" dirty="0">
                <a:latin typeface="Times New Roman" panose="02020603050405020304" pitchFamily="18" charset="0"/>
                <a:cs typeface="Times New Roman" panose="02020603050405020304" pitchFamily="18" charset="0"/>
              </a:rPr>
              <a:t>4: </a:t>
            </a:r>
            <a:r>
              <a:rPr lang="en-IN" sz="3200" dirty="0" err="1">
                <a:latin typeface="Times New Roman" panose="02020603050405020304" pitchFamily="18" charset="0"/>
                <a:cs typeface="Times New Roman" panose="02020603050405020304" pitchFamily="18" charset="0"/>
              </a:rPr>
              <a:t>thu</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5: </a:t>
            </a:r>
          </a:p>
          <a:p>
            <a:pPr marL="0" indent="0">
              <a:buNone/>
            </a:pPr>
            <a:r>
              <a:rPr lang="en-IN" sz="3200" dirty="0">
                <a:latin typeface="Times New Roman" panose="02020603050405020304" pitchFamily="18" charset="0"/>
                <a:cs typeface="Times New Roman" panose="02020603050405020304" pitchFamily="18" charset="0"/>
              </a:rPr>
              <a:t>Read 4 items</a:t>
            </a:r>
          </a:p>
          <a:p>
            <a:pPr marL="0" indent="0">
              <a:buNone/>
            </a:pPr>
            <a:r>
              <a:rPr lang="en-IN" sz="3200" dirty="0">
                <a:latin typeface="Times New Roman" panose="02020603050405020304" pitchFamily="18" charset="0"/>
                <a:cs typeface="Times New Roman" panose="02020603050405020304" pitchFamily="18" charset="0"/>
              </a:rPr>
              <a:t>[1] "mon" "</a:t>
            </a:r>
            <a:r>
              <a:rPr lang="en-IN" sz="3200" dirty="0" err="1">
                <a:latin typeface="Times New Roman" panose="02020603050405020304" pitchFamily="18" charset="0"/>
                <a:cs typeface="Times New Roman" panose="02020603050405020304" pitchFamily="18" charset="0"/>
              </a:rPr>
              <a:t>tue</a:t>
            </a:r>
            <a:r>
              <a:rPr lang="en-IN" sz="3200" dirty="0">
                <a:latin typeface="Times New Roman" panose="02020603050405020304" pitchFamily="18" charset="0"/>
                <a:cs typeface="Times New Roman" panose="02020603050405020304" pitchFamily="18" charset="0"/>
              </a:rPr>
              <a:t>" "wed" "</a:t>
            </a:r>
            <a:r>
              <a:rPr lang="en-IN" sz="3200" dirty="0" err="1">
                <a:latin typeface="Times New Roman" panose="02020603050405020304" pitchFamily="18" charset="0"/>
                <a:cs typeface="Times New Roman" panose="02020603050405020304" pitchFamily="18" charset="0"/>
              </a:rPr>
              <a:t>thu</a:t>
            </a:r>
            <a:r>
              <a:rPr lang="en-IN" sz="3200" dirty="0">
                <a:latin typeface="Times New Roman" panose="02020603050405020304" pitchFamily="18" charset="0"/>
                <a:cs typeface="Times New Roman" panose="02020603050405020304" pitchFamily="18" charset="0"/>
              </a:rPr>
              <a:t>"</a:t>
            </a:r>
          </a:p>
          <a:p>
            <a:pPr marL="0" indent="0">
              <a:buNone/>
            </a:pPr>
            <a:r>
              <a:rPr lang="en-IN" sz="3200" dirty="0">
                <a:latin typeface="Times New Roman" panose="02020603050405020304" pitchFamily="18" charset="0"/>
                <a:cs typeface="Times New Roman" panose="02020603050405020304" pitchFamily="18" charset="0"/>
              </a:rPr>
              <a:t>&gt;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79</a:t>
            </a:fld>
            <a:endParaRPr lang="en-US"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3888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35C0E96-4F86-4A12-9742-D1F530B77A11}"/>
              </a:ext>
            </a:extLst>
          </p:cNvPr>
          <p:cNvPicPr>
            <a:picLocks noChangeAspect="1"/>
          </p:cNvPicPr>
          <p:nvPr/>
        </p:nvPicPr>
        <p:blipFill>
          <a:blip r:embed="rId4"/>
          <a:stretch>
            <a:fillRect/>
          </a:stretch>
        </p:blipFill>
        <p:spPr>
          <a:xfrm>
            <a:off x="223637" y="592472"/>
            <a:ext cx="4397758" cy="596230"/>
          </a:xfrm>
          <a:prstGeom prst="rect">
            <a:avLst/>
          </a:prstGeom>
        </p:spPr>
      </p:pic>
      <p:pic>
        <p:nvPicPr>
          <p:cNvPr id="5" name="Picture 4">
            <a:extLst>
              <a:ext uri="{FF2B5EF4-FFF2-40B4-BE49-F238E27FC236}">
                <a16:creationId xmlns:a16="http://schemas.microsoft.com/office/drawing/2014/main" id="{D08F12AD-A36A-4BD2-A4EB-42025DC0C227}"/>
              </a:ext>
            </a:extLst>
          </p:cNvPr>
          <p:cNvPicPr>
            <a:picLocks noChangeAspect="1"/>
          </p:cNvPicPr>
          <p:nvPr/>
        </p:nvPicPr>
        <p:blipFill>
          <a:blip r:embed="rId5"/>
          <a:stretch>
            <a:fillRect/>
          </a:stretch>
        </p:blipFill>
        <p:spPr>
          <a:xfrm>
            <a:off x="223637" y="1236327"/>
            <a:ext cx="7477929" cy="4715501"/>
          </a:xfrm>
          <a:prstGeom prst="rect">
            <a:avLst/>
          </a:prstGeom>
        </p:spPr>
      </p:pic>
    </p:spTree>
    <p:extLst>
      <p:ext uri="{BB962C8B-B14F-4D97-AF65-F5344CB8AC3E}">
        <p14:creationId xmlns:p14="http://schemas.microsoft.com/office/powerpoint/2010/main" val="159584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7421" y="1904999"/>
            <a:ext cx="8775510" cy="5109949"/>
          </a:xfrm>
        </p:spPr>
        <p:txBody>
          <a:bodyPr>
            <a:normAutofit fontScale="92500" lnSpcReduction="10000"/>
          </a:bodyPr>
          <a:lstStyle/>
          <a:p>
            <a:pPr algn="just"/>
            <a:r>
              <a:rPr lang="en-US" sz="3200" dirty="0">
                <a:solidFill>
                  <a:srgbClr val="000000"/>
                </a:solidFill>
                <a:latin typeface="Times New Roman" panose="02020603050405020304" pitchFamily="18" charset="0"/>
                <a:cs typeface="Times New Roman" panose="02020603050405020304" pitchFamily="18" charset="0"/>
              </a:rPr>
              <a:t>To know all the variables currently available in the workspace we use the </a:t>
            </a:r>
            <a:r>
              <a:rPr lang="en-US" sz="3200" b="1" dirty="0">
                <a:solidFill>
                  <a:srgbClr val="000000"/>
                </a:solidFill>
                <a:latin typeface="Times New Roman" panose="02020603050405020304" pitchFamily="18" charset="0"/>
                <a:cs typeface="Times New Roman" panose="02020603050405020304" pitchFamily="18" charset="0"/>
              </a:rPr>
              <a:t>ls()</a:t>
            </a:r>
            <a:r>
              <a:rPr lang="en-US" sz="3200" dirty="0">
                <a:solidFill>
                  <a:srgbClr val="000000"/>
                </a:solidFill>
                <a:latin typeface="Times New Roman" panose="02020603050405020304" pitchFamily="18" charset="0"/>
                <a:cs typeface="Times New Roman" panose="02020603050405020304" pitchFamily="18" charset="0"/>
              </a:rPr>
              <a:t> function.</a:t>
            </a:r>
          </a:p>
          <a:p>
            <a:pPr marL="0" indent="0" algn="just">
              <a:buNone/>
            </a:pPr>
            <a:r>
              <a:rPr lang="en-US" sz="3200" dirty="0">
                <a:solidFill>
                  <a:srgbClr val="000000"/>
                </a:solidFill>
                <a:latin typeface="Times New Roman" panose="02020603050405020304" pitchFamily="18" charset="0"/>
                <a:cs typeface="Times New Roman" panose="02020603050405020304" pitchFamily="18" charset="0"/>
              </a:rPr>
              <a:t>              print(ls())</a:t>
            </a:r>
          </a:p>
          <a:p>
            <a:r>
              <a:rPr lang="en-US" sz="3200" dirty="0">
                <a:solidFill>
                  <a:srgbClr val="000000"/>
                </a:solidFill>
                <a:latin typeface="Times New Roman" panose="02020603050405020304" pitchFamily="18" charset="0"/>
                <a:cs typeface="Times New Roman" panose="02020603050405020304" pitchFamily="18" charset="0"/>
              </a:rPr>
              <a:t>Variables can be deleted by using the </a:t>
            </a:r>
            <a:r>
              <a:rPr lang="en-US" sz="3200" b="1" dirty="0" err="1">
                <a:solidFill>
                  <a:srgbClr val="000000"/>
                </a:solidFill>
                <a:latin typeface="Times New Roman" panose="02020603050405020304" pitchFamily="18" charset="0"/>
                <a:cs typeface="Times New Roman" panose="02020603050405020304" pitchFamily="18" charset="0"/>
              </a:rPr>
              <a:t>rm</a:t>
            </a:r>
            <a:r>
              <a:rPr lang="en-US" sz="3200" b="1" dirty="0">
                <a:solidFill>
                  <a:srgbClr val="000000"/>
                </a:solidFill>
                <a:latin typeface="Times New Roman" panose="02020603050405020304" pitchFamily="18" charset="0"/>
                <a:cs typeface="Times New Roman" panose="02020603050405020304" pitchFamily="18" charset="0"/>
              </a:rPr>
              <a:t>()</a:t>
            </a:r>
            <a:r>
              <a:rPr lang="en-US" sz="3200" dirty="0">
                <a:solidFill>
                  <a:srgbClr val="000000"/>
                </a:solidFill>
                <a:latin typeface="Times New Roman" panose="02020603050405020304" pitchFamily="18" charset="0"/>
                <a:cs typeface="Times New Roman" panose="02020603050405020304" pitchFamily="18" charset="0"/>
              </a:rPr>
              <a:t> function.</a:t>
            </a:r>
          </a:p>
          <a:p>
            <a:pPr marL="0" indent="0">
              <a:buNone/>
            </a:pPr>
            <a:r>
              <a:rPr lang="en-IN" sz="3200" dirty="0">
                <a:latin typeface="Times New Roman" panose="02020603050405020304" pitchFamily="18" charset="0"/>
                <a:cs typeface="Times New Roman" panose="02020603050405020304" pitchFamily="18" charset="0"/>
              </a:rPr>
              <a:t>             </a:t>
            </a:r>
            <a:r>
              <a:rPr lang="en-IN" sz="3200" dirty="0" err="1">
                <a:latin typeface="Times New Roman" panose="02020603050405020304" pitchFamily="18" charset="0"/>
                <a:cs typeface="Times New Roman" panose="02020603050405020304" pitchFamily="18" charset="0"/>
              </a:rPr>
              <a:t>abc</a:t>
            </a:r>
            <a:r>
              <a:rPr lang="en-IN" sz="3200" dirty="0">
                <a:latin typeface="Times New Roman" panose="02020603050405020304" pitchFamily="18" charset="0"/>
                <a:cs typeface="Times New Roman" panose="02020603050405020304" pitchFamily="18" charset="0"/>
              </a:rPr>
              <a:t> = 15</a:t>
            </a:r>
          </a:p>
          <a:p>
            <a:pPr marL="0" indent="0">
              <a:buNone/>
            </a:pPr>
            <a:r>
              <a:rPr lang="en-IN" sz="3200" dirty="0">
                <a:latin typeface="Times New Roman" panose="02020603050405020304" pitchFamily="18" charset="0"/>
                <a:cs typeface="Times New Roman" panose="02020603050405020304" pitchFamily="18" charset="0"/>
              </a:rPr>
              <a:t>             </a:t>
            </a:r>
            <a:r>
              <a:rPr lang="en-IN" sz="3200" dirty="0" err="1">
                <a:latin typeface="Times New Roman" panose="02020603050405020304" pitchFamily="18" charset="0"/>
                <a:cs typeface="Times New Roman" panose="02020603050405020304" pitchFamily="18" charset="0"/>
              </a:rPr>
              <a:t>rm</a:t>
            </a:r>
            <a:r>
              <a:rPr lang="en-IN" sz="3200" dirty="0">
                <a:latin typeface="Times New Roman" panose="02020603050405020304" pitchFamily="18" charset="0"/>
                <a:cs typeface="Times New Roman" panose="02020603050405020304" pitchFamily="18" charset="0"/>
              </a:rPr>
              <a:t>(</a:t>
            </a:r>
            <a:r>
              <a:rPr lang="en-IN" sz="3200" dirty="0" err="1">
                <a:latin typeface="Times New Roman" panose="02020603050405020304" pitchFamily="18" charset="0"/>
                <a:cs typeface="Times New Roman" panose="02020603050405020304" pitchFamily="18" charset="0"/>
              </a:rPr>
              <a:t>abc</a:t>
            </a:r>
            <a:r>
              <a:rPr lang="en-IN" sz="3200" dirty="0">
                <a:latin typeface="Times New Roman" panose="02020603050405020304" pitchFamily="18" charset="0"/>
                <a:cs typeface="Times New Roman" panose="02020603050405020304" pitchFamily="18" charset="0"/>
              </a:rPr>
              <a:t>)</a:t>
            </a:r>
          </a:p>
          <a:p>
            <a:pPr algn="just"/>
            <a:r>
              <a:rPr lang="en-US" sz="3200" dirty="0">
                <a:solidFill>
                  <a:srgbClr val="000000"/>
                </a:solidFill>
                <a:latin typeface="Times New Roman" panose="02020603050405020304" pitchFamily="18" charset="0"/>
                <a:cs typeface="Times New Roman" panose="02020603050405020304" pitchFamily="18" charset="0"/>
              </a:rPr>
              <a:t>All the variables can be deleted by using the </a:t>
            </a:r>
            <a:r>
              <a:rPr lang="en-US" sz="3200" b="1" dirty="0" err="1">
                <a:solidFill>
                  <a:srgbClr val="000000"/>
                </a:solidFill>
                <a:latin typeface="Times New Roman" panose="02020603050405020304" pitchFamily="18" charset="0"/>
                <a:cs typeface="Times New Roman" panose="02020603050405020304" pitchFamily="18" charset="0"/>
              </a:rPr>
              <a:t>rm</a:t>
            </a:r>
            <a:r>
              <a:rPr lang="en-US" sz="3200" b="1" dirty="0">
                <a:solidFill>
                  <a:srgbClr val="000000"/>
                </a:solidFill>
                <a:latin typeface="Times New Roman" panose="02020603050405020304" pitchFamily="18" charset="0"/>
                <a:cs typeface="Times New Roman" panose="02020603050405020304" pitchFamily="18" charset="0"/>
              </a:rPr>
              <a:t>()</a:t>
            </a:r>
            <a:r>
              <a:rPr lang="en-US" sz="3200" dirty="0">
                <a:solidFill>
                  <a:srgbClr val="000000"/>
                </a:solidFill>
                <a:latin typeface="Times New Roman" panose="02020603050405020304" pitchFamily="18" charset="0"/>
                <a:cs typeface="Times New Roman" panose="02020603050405020304" pitchFamily="18" charset="0"/>
              </a:rPr>
              <a:t> and </a:t>
            </a:r>
            <a:r>
              <a:rPr lang="en-US" sz="3200" b="1" dirty="0">
                <a:solidFill>
                  <a:srgbClr val="000000"/>
                </a:solidFill>
                <a:latin typeface="Times New Roman" panose="02020603050405020304" pitchFamily="18" charset="0"/>
                <a:cs typeface="Times New Roman" panose="02020603050405020304" pitchFamily="18" charset="0"/>
              </a:rPr>
              <a:t>ls()</a:t>
            </a:r>
            <a:r>
              <a:rPr lang="en-US" sz="3200" dirty="0">
                <a:solidFill>
                  <a:srgbClr val="000000"/>
                </a:solidFill>
                <a:latin typeface="Times New Roman" panose="02020603050405020304" pitchFamily="18" charset="0"/>
                <a:cs typeface="Times New Roman" panose="02020603050405020304" pitchFamily="18" charset="0"/>
              </a:rPr>
              <a:t> function together.</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              </a:t>
            </a:r>
            <a:r>
              <a:rPr lang="fr-FR" sz="3200" dirty="0" err="1">
                <a:latin typeface="Times New Roman" panose="02020603050405020304" pitchFamily="18" charset="0"/>
                <a:cs typeface="Times New Roman" panose="02020603050405020304" pitchFamily="18" charset="0"/>
              </a:rPr>
              <a:t>rm</a:t>
            </a:r>
            <a:r>
              <a:rPr lang="fr-FR" sz="3200" dirty="0">
                <a:latin typeface="Times New Roman" panose="02020603050405020304" pitchFamily="18" charset="0"/>
                <a:cs typeface="Times New Roman" panose="02020603050405020304" pitchFamily="18" charset="0"/>
              </a:rPr>
              <a:t>(</a:t>
            </a:r>
            <a:r>
              <a:rPr lang="fr-FR" sz="3200" dirty="0" err="1">
                <a:latin typeface="Times New Roman" panose="02020603050405020304" pitchFamily="18" charset="0"/>
                <a:cs typeface="Times New Roman" panose="02020603050405020304" pitchFamily="18" charset="0"/>
              </a:rPr>
              <a:t>list</a:t>
            </a:r>
            <a:r>
              <a:rPr lang="fr-FR" sz="3200" dirty="0">
                <a:latin typeface="Times New Roman" panose="02020603050405020304" pitchFamily="18" charset="0"/>
                <a:cs typeface="Times New Roman" panose="02020603050405020304" pitchFamily="18" charset="0"/>
              </a:rPr>
              <a:t>=</a:t>
            </a:r>
            <a:r>
              <a:rPr lang="fr-FR" sz="3200" dirty="0" err="1">
                <a:latin typeface="Times New Roman" panose="02020603050405020304" pitchFamily="18" charset="0"/>
                <a:cs typeface="Times New Roman" panose="02020603050405020304" pitchFamily="18" charset="0"/>
              </a:rPr>
              <a:t>ls</a:t>
            </a:r>
            <a:r>
              <a:rPr lang="fr-FR" sz="3200" dirty="0">
                <a:latin typeface="Times New Roman" panose="02020603050405020304" pitchFamily="18" charset="0"/>
                <a:cs typeface="Times New Roman" panose="02020603050405020304" pitchFamily="18" charset="0"/>
              </a:rPr>
              <a:t>())</a:t>
            </a:r>
          </a:p>
          <a:p>
            <a:pPr marL="0" indent="0">
              <a:buNone/>
            </a:pPr>
            <a:r>
              <a:rPr lang="fr-FR" sz="3200" dirty="0">
                <a:latin typeface="Times New Roman" panose="02020603050405020304" pitchFamily="18" charset="0"/>
                <a:cs typeface="Times New Roman" panose="02020603050405020304" pitchFamily="18" charset="0"/>
              </a:rPr>
              <a:t>              </a:t>
            </a:r>
            <a:r>
              <a:rPr lang="fr-FR" sz="3200" dirty="0" err="1">
                <a:latin typeface="Times New Roman" panose="02020603050405020304" pitchFamily="18" charset="0"/>
                <a:cs typeface="Times New Roman" panose="02020603050405020304" pitchFamily="18" charset="0"/>
              </a:rPr>
              <a:t>print</a:t>
            </a:r>
            <a:r>
              <a:rPr lang="fr-FR" sz="3200" dirty="0">
                <a:latin typeface="Times New Roman" panose="02020603050405020304" pitchFamily="18" charset="0"/>
                <a:cs typeface="Times New Roman" panose="02020603050405020304" pitchFamily="18" charset="0"/>
              </a:rPr>
              <a:t>(</a:t>
            </a:r>
            <a:r>
              <a:rPr lang="fr-FR" sz="3200" dirty="0" err="1">
                <a:latin typeface="Times New Roman" panose="02020603050405020304" pitchFamily="18" charset="0"/>
                <a:cs typeface="Times New Roman" panose="02020603050405020304" pitchFamily="18" charset="0"/>
              </a:rPr>
              <a:t>ls</a:t>
            </a:r>
            <a:r>
              <a:rPr lang="fr-FR"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80</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803998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991" y="122830"/>
            <a:ext cx="7565409" cy="764274"/>
          </a:xfrm>
        </p:spPr>
        <p:txBody>
          <a:bodyPr>
            <a:normAutofit/>
          </a:bodyPr>
          <a:lstStyle/>
          <a:p>
            <a:pPr algn="ctr"/>
            <a:r>
              <a:rPr lang="en-US" sz="3200" b="1" dirty="0" err="1" smtClean="0">
                <a:latin typeface="Times New Roman" panose="02020603050405020304" pitchFamily="18" charset="0"/>
                <a:cs typeface="Times New Roman" panose="02020603050405020304" pitchFamily="18" charset="0"/>
              </a:rPr>
              <a:t>Getwd</a:t>
            </a:r>
            <a:r>
              <a:rPr lang="en-US" sz="3200" b="1" dirty="0" smtClean="0">
                <a:latin typeface="Times New Roman" panose="02020603050405020304" pitchFamily="18" charset="0"/>
                <a:cs typeface="Times New Roman" panose="02020603050405020304" pitchFamily="18" charset="0"/>
              </a:rPr>
              <a:t>() function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3774" y="1037230"/>
            <a:ext cx="8980226" cy="4873992"/>
          </a:xfrm>
        </p:spPr>
        <p:txBody>
          <a:bodyPr>
            <a:normAutofit fontScale="85000" lnSpcReduction="20000"/>
          </a:bodyPr>
          <a:lstStyle/>
          <a:p>
            <a:pPr marL="0" indent="0">
              <a:buNone/>
            </a:pPr>
            <a:endParaRPr lang="en-US" sz="2800" dirty="0" smtClean="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smtClean="0">
                <a:latin typeface="Times New Roman" panose="02020603050405020304" pitchFamily="18" charset="0"/>
                <a:cs typeface="Times New Roman" panose="02020603050405020304" pitchFamily="18" charset="0"/>
              </a:rPr>
              <a:t>The </a:t>
            </a:r>
            <a:r>
              <a:rPr lang="en-US" sz="2800" dirty="0" err="1" smtClean="0">
                <a:latin typeface="Times New Roman" panose="02020603050405020304" pitchFamily="18" charset="0"/>
                <a:cs typeface="Times New Roman" panose="02020603050405020304" pitchFamily="18" charset="0"/>
              </a:rPr>
              <a:t>getwd</a:t>
            </a:r>
            <a:r>
              <a:rPr lang="en-US" sz="2800" dirty="0" smtClean="0">
                <a:latin typeface="Times New Roman" panose="02020603050405020304" pitchFamily="18" charset="0"/>
                <a:cs typeface="Times New Roman" panose="02020603050405020304" pitchFamily="18" charset="0"/>
              </a:rPr>
              <a:t>() function is used to display the current working directory of the user.</a:t>
            </a:r>
          </a:p>
          <a:p>
            <a:pPr marL="0" indent="0">
              <a:buNone/>
            </a:pPr>
            <a:r>
              <a:rPr lang="en-US" sz="2800" dirty="0" smtClean="0">
                <a:latin typeface="Times New Roman" panose="02020603050405020304" pitchFamily="18" charset="0"/>
                <a:cs typeface="Times New Roman" panose="02020603050405020304" pitchFamily="18" charset="0"/>
              </a:rPr>
              <a:t>&gt;</a:t>
            </a:r>
            <a:r>
              <a:rPr lang="en-US" sz="2800" dirty="0" err="1" smtClean="0">
                <a:latin typeface="Times New Roman" panose="02020603050405020304" pitchFamily="18" charset="0"/>
                <a:cs typeface="Times New Roman" panose="02020603050405020304" pitchFamily="18" charset="0"/>
              </a:rPr>
              <a:t>getwd</a:t>
            </a:r>
            <a:r>
              <a:rPr lang="en-US" sz="2800" dirty="0" smtClean="0">
                <a:latin typeface="Times New Roman" panose="02020603050405020304" pitchFamily="18" charset="0"/>
                <a:cs typeface="Times New Roman" panose="02020603050405020304" pitchFamily="18" charset="0"/>
              </a:rPr>
              <a:t>()</a:t>
            </a:r>
          </a:p>
          <a:p>
            <a:pPr marL="0" indent="0" algn="ctr">
              <a:buNone/>
            </a:pPr>
            <a:r>
              <a:rPr lang="en-US" sz="2800" b="1" dirty="0" smtClean="0">
                <a:latin typeface="Times New Roman" panose="02020603050405020304" pitchFamily="18" charset="0"/>
                <a:cs typeface="Times New Roman" panose="02020603050405020304" pitchFamily="18" charset="0"/>
              </a:rPr>
              <a:t>Creating a vector using </a:t>
            </a:r>
            <a:r>
              <a:rPr lang="en-US" sz="2800" b="1" dirty="0" err="1" smtClean="0">
                <a:latin typeface="Times New Roman" panose="02020603050405020304" pitchFamily="18" charset="0"/>
                <a:cs typeface="Times New Roman" panose="02020603050405020304" pitchFamily="18" charset="0"/>
              </a:rPr>
              <a:t>seq</a:t>
            </a:r>
            <a:r>
              <a:rPr lang="en-US" sz="2800" b="1" dirty="0" smtClean="0">
                <a:latin typeface="Times New Roman" panose="02020603050405020304" pitchFamily="18" charset="0"/>
                <a:cs typeface="Times New Roman" panose="02020603050405020304" pitchFamily="18" charset="0"/>
              </a:rPr>
              <a:t>() function</a:t>
            </a:r>
          </a:p>
          <a:p>
            <a:pPr marL="0" indent="0" algn="ctr">
              <a:buNone/>
            </a:pPr>
            <a:endParaRPr lang="en-US" sz="2800" b="1" dirty="0" smtClean="0">
              <a:latin typeface="Times New Roman" panose="02020603050405020304" pitchFamily="18" charset="0"/>
              <a:cs typeface="Times New Roman" panose="02020603050405020304" pitchFamily="18" charset="0"/>
            </a:endParaRPr>
          </a:p>
          <a:p>
            <a:pPr marL="0" indent="0">
              <a:buNone/>
            </a:pPr>
            <a:r>
              <a:rPr lang="en-US" sz="2800" dirty="0" err="1">
                <a:latin typeface="Times New Roman" panose="02020603050405020304" pitchFamily="18" charset="0"/>
                <a:cs typeface="Times New Roman" panose="02020603050405020304" pitchFamily="18" charset="0"/>
              </a:rPr>
              <a:t>s</a:t>
            </a:r>
            <a:r>
              <a:rPr lang="en-US" sz="2800" dirty="0" err="1" smtClean="0">
                <a:latin typeface="Times New Roman" panose="02020603050405020304" pitchFamily="18" charset="0"/>
                <a:cs typeface="Times New Roman" panose="02020603050405020304" pitchFamily="18" charset="0"/>
              </a:rPr>
              <a:t>eq</a:t>
            </a:r>
            <a:r>
              <a:rPr lang="en-US" sz="2800" dirty="0" smtClean="0">
                <a:latin typeface="Times New Roman" panose="02020603050405020304" pitchFamily="18" charset="0"/>
                <a:cs typeface="Times New Roman" panose="02020603050405020304" pitchFamily="18" charset="0"/>
              </a:rPr>
              <a:t>(1,3, by=0.2) #specify step size</a:t>
            </a:r>
          </a:p>
          <a:p>
            <a:pPr marL="0" indent="0">
              <a:buNone/>
            </a:pPr>
            <a:r>
              <a:rPr lang="en-US" sz="2800" dirty="0">
                <a:solidFill>
                  <a:srgbClr val="C00000"/>
                </a:solidFill>
                <a:latin typeface="Times New Roman" panose="02020603050405020304" pitchFamily="18" charset="0"/>
                <a:cs typeface="Times New Roman" panose="02020603050405020304" pitchFamily="18" charset="0"/>
              </a:rPr>
              <a:t>Output</a:t>
            </a:r>
            <a:r>
              <a:rPr lang="en-US" sz="2800" dirty="0">
                <a:latin typeface="Times New Roman" panose="02020603050405020304" pitchFamily="18" charset="0"/>
                <a:cs typeface="Times New Roman" panose="02020603050405020304" pitchFamily="18" charset="0"/>
              </a:rPr>
              <a:t>:[1] 1.0 1.2 1.4 1.6 1.8 2.0 2.2 2.4 2.6 2.8 </a:t>
            </a:r>
            <a:r>
              <a:rPr lang="en-US" sz="2800" dirty="0" smtClean="0">
                <a:latin typeface="Times New Roman" panose="02020603050405020304" pitchFamily="18" charset="0"/>
                <a:cs typeface="Times New Roman" panose="02020603050405020304" pitchFamily="18" charset="0"/>
              </a:rPr>
              <a:t>3.0</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err="1">
                <a:latin typeface="Times New Roman" panose="02020603050405020304" pitchFamily="18" charset="0"/>
                <a:cs typeface="Times New Roman" panose="02020603050405020304" pitchFamily="18" charset="0"/>
              </a:rPr>
              <a:t>s</a:t>
            </a:r>
            <a:r>
              <a:rPr lang="en-US" sz="2800" dirty="0" err="1" smtClean="0">
                <a:latin typeface="Times New Roman" panose="02020603050405020304" pitchFamily="18" charset="0"/>
                <a:cs typeface="Times New Roman" panose="02020603050405020304" pitchFamily="18" charset="0"/>
              </a:rPr>
              <a:t>eq</a:t>
            </a:r>
            <a:r>
              <a:rPr lang="en-US" sz="2800" dirty="0" smtClean="0">
                <a:latin typeface="Times New Roman" panose="02020603050405020304" pitchFamily="18" charset="0"/>
                <a:cs typeface="Times New Roman" panose="02020603050405020304" pitchFamily="18" charset="0"/>
              </a:rPr>
              <a:t>(1,5, </a:t>
            </a:r>
            <a:r>
              <a:rPr lang="en-US" sz="2800" dirty="0" err="1" smtClean="0">
                <a:latin typeface="Times New Roman" panose="02020603050405020304" pitchFamily="18" charset="0"/>
                <a:cs typeface="Times New Roman" panose="02020603050405020304" pitchFamily="18" charset="0"/>
              </a:rPr>
              <a:t>length.out</a:t>
            </a:r>
            <a:r>
              <a:rPr lang="en-US" sz="2800" dirty="0" smtClean="0">
                <a:latin typeface="Times New Roman" panose="02020603050405020304" pitchFamily="18" charset="0"/>
                <a:cs typeface="Times New Roman" panose="02020603050405020304" pitchFamily="18" charset="0"/>
              </a:rPr>
              <a:t>=4)     # specify length of vector</a:t>
            </a:r>
          </a:p>
          <a:p>
            <a:pPr marL="0" indent="0">
              <a:buNone/>
            </a:pPr>
            <a:r>
              <a:rPr lang="en-US" sz="2800" dirty="0" smtClean="0">
                <a:solidFill>
                  <a:srgbClr val="C00000"/>
                </a:solidFill>
                <a:latin typeface="Times New Roman" panose="02020603050405020304" pitchFamily="18" charset="0"/>
                <a:cs typeface="Times New Roman" panose="02020603050405020304" pitchFamily="18" charset="0"/>
              </a:rPr>
              <a:t>Output</a:t>
            </a:r>
            <a:r>
              <a:rPr lang="en-US" sz="2800" dirty="0" smtClean="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1.000000 2.333333 3.666667 5.000000</a:t>
            </a:r>
            <a:endParaRPr lang="en-US" sz="2800" dirty="0" smtClean="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5102879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287" y="624110"/>
            <a:ext cx="7538113" cy="1280890"/>
          </a:xfrm>
        </p:spPr>
        <p:txBody>
          <a:bodyPr>
            <a:normAutofit/>
          </a:bodyPr>
          <a:lstStyle/>
          <a:p>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       Manipulate and Process data in R</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4842" y="1733265"/>
            <a:ext cx="8179559" cy="4817659"/>
          </a:xfrm>
        </p:spPr>
        <p:txBody>
          <a:bodyPr>
            <a:noAutofit/>
          </a:bodyPr>
          <a:lstStyle/>
          <a:p>
            <a:pPr algn="just"/>
            <a:r>
              <a:rPr lang="en-US" sz="3200" dirty="0" smtClean="0">
                <a:latin typeface="Times New Roman" panose="02020603050405020304" pitchFamily="18" charset="0"/>
                <a:cs typeface="Times New Roman" panose="02020603050405020304" pitchFamily="18" charset="0"/>
              </a:rPr>
              <a:t>A data structure is a specialized format for organizing and data values .</a:t>
            </a:r>
          </a:p>
          <a:p>
            <a:pPr algn="just"/>
            <a:r>
              <a:rPr lang="en-US" sz="3200" dirty="0" smtClean="0">
                <a:latin typeface="Times New Roman" panose="02020603050405020304" pitchFamily="18" charset="0"/>
                <a:cs typeface="Times New Roman" panose="02020603050405020304" pitchFamily="18" charset="0"/>
              </a:rPr>
              <a:t> R provides various types of data structures such as vectors and data frames</a:t>
            </a:r>
          </a:p>
          <a:p>
            <a:pPr algn="just"/>
            <a:r>
              <a:rPr lang="en-US" sz="3200" dirty="0" smtClean="0">
                <a:latin typeface="Times New Roman" panose="02020603050405020304" pitchFamily="18" charset="0"/>
                <a:cs typeface="Times New Roman" panose="02020603050405020304" pitchFamily="18" charset="0"/>
              </a:rPr>
              <a:t>It also provides various functions to manipulate and process the data stored in different data structures. </a:t>
            </a:r>
            <a:r>
              <a:rPr lang="en-US" sz="3200" dirty="0" err="1" smtClean="0">
                <a:latin typeface="Times New Roman" panose="02020603050405020304" pitchFamily="18" charset="0"/>
                <a:cs typeface="Times New Roman" panose="02020603050405020304" pitchFamily="18" charset="0"/>
              </a:rPr>
              <a:t>Eg</a:t>
            </a:r>
            <a:r>
              <a:rPr lang="en-US" sz="3200" dirty="0" smtClean="0">
                <a:latin typeface="Times New Roman" panose="02020603050405020304" pitchFamily="18" charset="0"/>
                <a:cs typeface="Times New Roman" panose="02020603050405020304" pitchFamily="18" charset="0"/>
              </a:rPr>
              <a:t>: subset(), merge() and order</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24541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32012" y="1152908"/>
            <a:ext cx="8911988" cy="5705092"/>
          </a:xfrm>
        </p:spPr>
        <p:txBody>
          <a:bodyPr>
            <a:normAutofit fontScale="32500" lnSpcReduction="20000"/>
          </a:bodyPr>
          <a:lstStyle/>
          <a:p>
            <a:pPr marL="0" indent="0" algn="just">
              <a:buNone/>
            </a:pPr>
            <a:r>
              <a:rPr lang="en-US" sz="6000" b="1" dirty="0" smtClean="0">
                <a:latin typeface="Times New Roman" panose="02020603050405020304" pitchFamily="18" charset="0"/>
                <a:cs typeface="Times New Roman" panose="02020603050405020304" pitchFamily="18" charset="0"/>
              </a:rPr>
              <a:t>Vector-</a:t>
            </a:r>
            <a:r>
              <a:rPr lang="en-US" sz="6000" dirty="0" smtClean="0">
                <a:latin typeface="Times New Roman" panose="02020603050405020304" pitchFamily="18" charset="0"/>
                <a:cs typeface="Times New Roman" panose="02020603050405020304" pitchFamily="18" charset="0"/>
              </a:rPr>
              <a:t> It is a structure that can contain one or more values of a single type, such as character, number or integer. Vectors are used to represent only one-dimensional data , such as set of digits.</a:t>
            </a:r>
          </a:p>
          <a:p>
            <a:pPr marL="0" indent="0" algn="just">
              <a:buNone/>
            </a:pPr>
            <a:endParaRPr lang="en-US" sz="6000" dirty="0" smtClean="0">
              <a:latin typeface="Times New Roman" panose="02020603050405020304" pitchFamily="18" charset="0"/>
              <a:cs typeface="Times New Roman" panose="02020603050405020304" pitchFamily="18" charset="0"/>
            </a:endParaRPr>
          </a:p>
          <a:p>
            <a:pPr marL="0" indent="0" algn="just">
              <a:buNone/>
            </a:pPr>
            <a:r>
              <a:rPr lang="en-US" sz="6000" b="1" dirty="0" smtClean="0">
                <a:latin typeface="Times New Roman" panose="02020603050405020304" pitchFamily="18" charset="0"/>
                <a:cs typeface="Times New Roman" panose="02020603050405020304" pitchFamily="18" charset="0"/>
              </a:rPr>
              <a:t>Matrix</a:t>
            </a:r>
            <a:r>
              <a:rPr lang="en-US" sz="6000" dirty="0" smtClean="0">
                <a:latin typeface="Times New Roman" panose="02020603050405020304" pitchFamily="18" charset="0"/>
                <a:cs typeface="Times New Roman" panose="02020603050405020304" pitchFamily="18" charset="0"/>
              </a:rPr>
              <a:t>- It is a two –dimensional vector. You can create a matrix by using matrix() function. This function takes the parameters of numbers to be displayed in either the column or row format. The </a:t>
            </a:r>
            <a:r>
              <a:rPr lang="en-US" sz="6000" dirty="0" err="1" smtClean="0">
                <a:latin typeface="Times New Roman" panose="02020603050405020304" pitchFamily="18" charset="0"/>
                <a:cs typeface="Times New Roman" panose="02020603050405020304" pitchFamily="18" charset="0"/>
              </a:rPr>
              <a:t>ncol</a:t>
            </a:r>
            <a:r>
              <a:rPr lang="en-US" sz="6000" dirty="0" smtClean="0">
                <a:latin typeface="Times New Roman" panose="02020603050405020304" pitchFamily="18" charset="0"/>
                <a:cs typeface="Times New Roman" panose="02020603050405020304" pitchFamily="18" charset="0"/>
              </a:rPr>
              <a:t> is used to specify the number of columns , and </a:t>
            </a:r>
            <a:r>
              <a:rPr lang="en-US" sz="6000" dirty="0" err="1" smtClean="0">
                <a:latin typeface="Times New Roman" panose="02020603050405020304" pitchFamily="18" charset="0"/>
                <a:cs typeface="Times New Roman" panose="02020603050405020304" pitchFamily="18" charset="0"/>
              </a:rPr>
              <a:t>nrow</a:t>
            </a:r>
            <a:r>
              <a:rPr lang="en-US" sz="6000" dirty="0" smtClean="0">
                <a:latin typeface="Times New Roman" panose="02020603050405020304" pitchFamily="18" charset="0"/>
                <a:cs typeface="Times New Roman" panose="02020603050405020304" pitchFamily="18" charset="0"/>
              </a:rPr>
              <a:t> argument is used to specify the number of rows </a:t>
            </a:r>
          </a:p>
          <a:p>
            <a:pPr marL="0" indent="0" algn="just">
              <a:buNone/>
            </a:pPr>
            <a:endParaRPr lang="en-US" sz="6000" dirty="0" smtClean="0">
              <a:latin typeface="Times New Roman" panose="02020603050405020304" pitchFamily="18" charset="0"/>
              <a:cs typeface="Times New Roman" panose="02020603050405020304" pitchFamily="18" charset="0"/>
            </a:endParaRPr>
          </a:p>
          <a:p>
            <a:pPr marL="0" indent="0" algn="just">
              <a:buNone/>
            </a:pPr>
            <a:r>
              <a:rPr lang="en-US" sz="6000" b="1" dirty="0" smtClean="0">
                <a:latin typeface="Times New Roman" panose="02020603050405020304" pitchFamily="18" charset="0"/>
                <a:cs typeface="Times New Roman" panose="02020603050405020304" pitchFamily="18" charset="0"/>
              </a:rPr>
              <a:t>Data frames-it </a:t>
            </a:r>
            <a:r>
              <a:rPr lang="en-US" sz="6000" dirty="0" smtClean="0">
                <a:latin typeface="Times New Roman" panose="02020603050405020304" pitchFamily="18" charset="0"/>
                <a:cs typeface="Times New Roman" panose="02020603050405020304" pitchFamily="18" charset="0"/>
              </a:rPr>
              <a:t>is a list of named vectors of the same length. It resembles a spreadsheet or a table in a database with columns and heading for each column. In other words, a data frame can be defined as a matrix in which data is stored in columns having names. Data frames are generally used to represent time series.</a:t>
            </a:r>
          </a:p>
          <a:p>
            <a:pPr marL="0" indent="0" algn="just">
              <a:buNone/>
            </a:pPr>
            <a:endParaRPr lang="en-US" sz="6000" dirty="0" smtClean="0">
              <a:latin typeface="Times New Roman" panose="02020603050405020304" pitchFamily="18" charset="0"/>
              <a:cs typeface="Times New Roman" panose="02020603050405020304" pitchFamily="18" charset="0"/>
            </a:endParaRPr>
          </a:p>
          <a:p>
            <a:pPr marL="0" indent="0" algn="just">
              <a:buNone/>
            </a:pPr>
            <a:r>
              <a:rPr lang="en-US" sz="6000" b="1" dirty="0" smtClean="0">
                <a:latin typeface="Times New Roman" panose="02020603050405020304" pitchFamily="18" charset="0"/>
                <a:cs typeface="Times New Roman" panose="02020603050405020304" pitchFamily="18" charset="0"/>
              </a:rPr>
              <a:t>List</a:t>
            </a:r>
            <a:r>
              <a:rPr lang="en-US" sz="6000" dirty="0" smtClean="0">
                <a:latin typeface="Times New Roman" panose="02020603050405020304" pitchFamily="18" charset="0"/>
                <a:cs typeface="Times New Roman" panose="02020603050405020304" pitchFamily="18" charset="0"/>
              </a:rPr>
              <a:t>-It is collection of objects that fall under a similar category. A list is not fixed in length and can  contain other lists</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909429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627" y="300251"/>
            <a:ext cx="8393373" cy="852657"/>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Various ways to select a part of </a:t>
            </a:r>
            <a:r>
              <a:rPr lang="en-US" dirty="0">
                <a:latin typeface="Times New Roman" panose="02020603050405020304" pitchFamily="18" charset="0"/>
                <a:cs typeface="Times New Roman" panose="02020603050405020304" pitchFamily="18" charset="0"/>
              </a:rPr>
              <a:t>V</a:t>
            </a:r>
            <a:r>
              <a:rPr lang="en-US" dirty="0" smtClean="0">
                <a:latin typeface="Times New Roman" panose="02020603050405020304" pitchFamily="18" charset="0"/>
                <a:cs typeface="Times New Roman" panose="02020603050405020304" pitchFamily="18" charset="0"/>
              </a:rPr>
              <a:t>ector Object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7421" y="1337481"/>
            <a:ext cx="8966580" cy="5186149"/>
          </a:xfrm>
        </p:spPr>
        <p:txBody>
          <a:bodyPr>
            <a:noAutofit/>
          </a:bodyPr>
          <a:lstStyle/>
          <a:p>
            <a:pPr marL="0" indent="0">
              <a:buNone/>
            </a:pPr>
            <a:r>
              <a:rPr lang="en-US" sz="3200" dirty="0">
                <a:latin typeface="Times New Roman" panose="02020603050405020304" pitchFamily="18" charset="0"/>
                <a:cs typeface="Times New Roman" panose="02020603050405020304" pitchFamily="18" charset="0"/>
              </a:rPr>
              <a:t>To create the subsets of </a:t>
            </a:r>
            <a:r>
              <a:rPr lang="en-US" sz="3200" dirty="0" smtClean="0">
                <a:latin typeface="Times New Roman" panose="02020603050405020304" pitchFamily="18" charset="0"/>
                <a:cs typeface="Times New Roman" panose="02020603050405020304" pitchFamily="18" charset="0"/>
              </a:rPr>
              <a:t>data </a:t>
            </a:r>
            <a:r>
              <a:rPr lang="en-US" sz="3200" dirty="0">
                <a:latin typeface="Times New Roman" panose="02020603050405020304" pitchFamily="18" charset="0"/>
                <a:cs typeface="Times New Roman" panose="02020603050405020304" pitchFamily="18" charset="0"/>
              </a:rPr>
              <a:t>stored in a </a:t>
            </a:r>
            <a:r>
              <a:rPr lang="en-US" sz="3200" dirty="0" err="1">
                <a:latin typeface="Times New Roman" panose="02020603050405020304" pitchFamily="18" charset="0"/>
                <a:cs typeface="Times New Roman" panose="02020603050405020304" pitchFamily="18" charset="0"/>
              </a:rPr>
              <a:t>vector,you</a:t>
            </a:r>
            <a:r>
              <a:rPr lang="en-US" sz="3200" dirty="0">
                <a:latin typeface="Times New Roman" panose="02020603050405020304" pitchFamily="18" charset="0"/>
                <a:cs typeface="Times New Roman" panose="02020603050405020304" pitchFamily="18" charset="0"/>
              </a:rPr>
              <a:t> can use the subset() function or the [ ] </a:t>
            </a:r>
            <a:r>
              <a:rPr lang="en-US" sz="3200" dirty="0" smtClean="0">
                <a:latin typeface="Times New Roman" panose="02020603050405020304" pitchFamily="18" charset="0"/>
                <a:cs typeface="Times New Roman" panose="02020603050405020304" pitchFamily="18" charset="0"/>
              </a:rPr>
              <a:t>brackets</a:t>
            </a:r>
            <a:r>
              <a:rPr lang="it-IT" sz="3200" dirty="0" smtClean="0">
                <a:latin typeface="Times New Roman" panose="02020603050405020304" pitchFamily="18" charset="0"/>
                <a:cs typeface="Times New Roman" panose="02020603050405020304" pitchFamily="18" charset="0"/>
              </a:rPr>
              <a:t> </a:t>
            </a:r>
          </a:p>
          <a:p>
            <a:pPr marL="0" indent="0">
              <a:buNone/>
            </a:pPr>
            <a:r>
              <a:rPr lang="it-IT" sz="3200" dirty="0" smtClean="0">
                <a:latin typeface="Times New Roman" panose="02020603050405020304" pitchFamily="18" charset="0"/>
                <a:cs typeface="Times New Roman" panose="02020603050405020304" pitchFamily="18" charset="0"/>
              </a:rPr>
              <a:t>data1=c(3,5,7,5,3,2,6,8,5,6,9</a:t>
            </a:r>
            <a:r>
              <a:rPr lang="it-IT" sz="3200" dirty="0">
                <a:latin typeface="Times New Roman" panose="02020603050405020304" pitchFamily="18" charset="0"/>
                <a:cs typeface="Times New Roman" panose="02020603050405020304" pitchFamily="18" charset="0"/>
              </a:rPr>
              <a:t>)</a:t>
            </a:r>
          </a:p>
          <a:p>
            <a:pPr marL="0" indent="0">
              <a:buNone/>
            </a:pPr>
            <a:r>
              <a:rPr lang="it-IT" sz="3200" dirty="0">
                <a:latin typeface="Times New Roman" panose="02020603050405020304" pitchFamily="18" charset="0"/>
                <a:cs typeface="Times New Roman" panose="02020603050405020304" pitchFamily="18" charset="0"/>
              </a:rPr>
              <a:t>&gt; data1</a:t>
            </a:r>
          </a:p>
          <a:p>
            <a:pPr marL="0" indent="0">
              <a:buNone/>
            </a:pPr>
            <a:r>
              <a:rPr lang="it-IT" sz="3200" dirty="0">
                <a:latin typeface="Times New Roman" panose="02020603050405020304" pitchFamily="18" charset="0"/>
                <a:cs typeface="Times New Roman" panose="02020603050405020304" pitchFamily="18" charset="0"/>
              </a:rPr>
              <a:t> [1] 3 5 7 5 3 2 6 8 5 6 9</a:t>
            </a:r>
          </a:p>
          <a:p>
            <a:pPr marL="0" indent="0">
              <a:buNone/>
            </a:pPr>
            <a:r>
              <a:rPr lang="it-IT" sz="3200" dirty="0" smtClean="0">
                <a:latin typeface="Times New Roman" panose="02020603050405020304" pitchFamily="18" charset="0"/>
                <a:cs typeface="Times New Roman" panose="02020603050405020304" pitchFamily="18" charset="0"/>
              </a:rPr>
              <a:t>&gt; data1[1] </a:t>
            </a:r>
            <a:r>
              <a:rPr lang="it-IT" sz="3200" dirty="0">
                <a:latin typeface="Times New Roman" panose="02020603050405020304" pitchFamily="18" charset="0"/>
                <a:cs typeface="Times New Roman" panose="02020603050405020304" pitchFamily="18" charset="0"/>
              </a:rPr>
              <a:t># shows the </a:t>
            </a:r>
            <a:r>
              <a:rPr lang="it-IT" sz="3200" dirty="0" smtClean="0">
                <a:latin typeface="Times New Roman" panose="02020603050405020304" pitchFamily="18" charset="0"/>
                <a:cs typeface="Times New Roman" panose="02020603050405020304" pitchFamily="18" charset="0"/>
              </a:rPr>
              <a:t>First item</a:t>
            </a:r>
          </a:p>
          <a:p>
            <a:pPr marL="0" indent="0">
              <a:buNone/>
            </a:pPr>
            <a:r>
              <a:rPr lang="it-IT" sz="3200" dirty="0" smtClean="0">
                <a:latin typeface="Times New Roman" panose="02020603050405020304" pitchFamily="18" charset="0"/>
                <a:cs typeface="Times New Roman" panose="02020603050405020304" pitchFamily="18" charset="0"/>
              </a:rPr>
              <a:t>[</a:t>
            </a:r>
            <a:r>
              <a:rPr lang="it-IT" sz="3200" dirty="0">
                <a:latin typeface="Times New Roman" panose="02020603050405020304" pitchFamily="18" charset="0"/>
                <a:cs typeface="Times New Roman" panose="02020603050405020304" pitchFamily="18" charset="0"/>
              </a:rPr>
              <a:t>1] 3</a:t>
            </a:r>
          </a:p>
          <a:p>
            <a:pPr marL="0" indent="0">
              <a:buNone/>
            </a:pPr>
            <a:r>
              <a:rPr lang="it-IT" sz="3200" dirty="0">
                <a:latin typeface="Times New Roman" panose="02020603050405020304" pitchFamily="18" charset="0"/>
                <a:cs typeface="Times New Roman" panose="02020603050405020304" pitchFamily="18" charset="0"/>
              </a:rPr>
              <a:t>&gt; data1[3</a:t>
            </a:r>
            <a:r>
              <a:rPr lang="it-IT" sz="3200" dirty="0" smtClean="0">
                <a:latin typeface="Times New Roman" panose="02020603050405020304" pitchFamily="18" charset="0"/>
                <a:cs typeface="Times New Roman" panose="02020603050405020304" pitchFamily="18" charset="0"/>
              </a:rPr>
              <a:t>]  # shows the third item</a:t>
            </a:r>
            <a:endParaRPr lang="it-IT" sz="3200" dirty="0">
              <a:latin typeface="Times New Roman" panose="02020603050405020304" pitchFamily="18" charset="0"/>
              <a:cs typeface="Times New Roman" panose="02020603050405020304" pitchFamily="18" charset="0"/>
            </a:endParaRPr>
          </a:p>
          <a:p>
            <a:pPr marL="0" indent="0">
              <a:buNone/>
            </a:pPr>
            <a:r>
              <a:rPr lang="it-IT" sz="3200" dirty="0">
                <a:latin typeface="Times New Roman" panose="02020603050405020304" pitchFamily="18" charset="0"/>
                <a:cs typeface="Times New Roman" panose="02020603050405020304" pitchFamily="18" charset="0"/>
              </a:rPr>
              <a:t>[1] 7</a:t>
            </a:r>
          </a:p>
          <a:p>
            <a:pPr marL="0" indent="0">
              <a:buNone/>
            </a:pP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84</a:t>
            </a:fld>
            <a:endParaRPr lang="en-US"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988159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72955" y="787783"/>
            <a:ext cx="8261445" cy="5123439"/>
          </a:xfrm>
        </p:spPr>
        <p:txBody>
          <a:bodyPr>
            <a:noAutofit/>
          </a:bodyPr>
          <a:lstStyle/>
          <a:p>
            <a:pPr marL="0" indent="0">
              <a:buNone/>
            </a:pPr>
            <a:r>
              <a:rPr lang="it-IT" sz="3200" dirty="0">
                <a:latin typeface="Times New Roman" panose="02020603050405020304" pitchFamily="18" charset="0"/>
                <a:cs typeface="Times New Roman" panose="02020603050405020304" pitchFamily="18" charset="0"/>
              </a:rPr>
              <a:t>&gt; data1[1:3]</a:t>
            </a:r>
          </a:p>
          <a:p>
            <a:pPr marL="0" indent="0">
              <a:buNone/>
            </a:pPr>
            <a:r>
              <a:rPr lang="it-IT" sz="3200" dirty="0">
                <a:latin typeface="Times New Roman" panose="02020603050405020304" pitchFamily="18" charset="0"/>
                <a:cs typeface="Times New Roman" panose="02020603050405020304" pitchFamily="18" charset="0"/>
              </a:rPr>
              <a:t>[1] 3 5 7</a:t>
            </a:r>
          </a:p>
          <a:p>
            <a:pPr marL="0" indent="0">
              <a:buNone/>
            </a:pPr>
            <a:r>
              <a:rPr lang="it-IT" sz="3200" dirty="0">
                <a:latin typeface="Times New Roman" panose="02020603050405020304" pitchFamily="18" charset="0"/>
                <a:cs typeface="Times New Roman" panose="02020603050405020304" pitchFamily="18" charset="0"/>
              </a:rPr>
              <a:t>&gt; data1[data1&gt;3]</a:t>
            </a:r>
          </a:p>
          <a:p>
            <a:pPr marL="0" indent="0">
              <a:buNone/>
            </a:pPr>
            <a:r>
              <a:rPr lang="it-IT" sz="3200" dirty="0">
                <a:latin typeface="Times New Roman" panose="02020603050405020304" pitchFamily="18" charset="0"/>
                <a:cs typeface="Times New Roman" panose="02020603050405020304" pitchFamily="18" charset="0"/>
              </a:rPr>
              <a:t>[1] 5 7 5 6 8 5 6 9</a:t>
            </a:r>
          </a:p>
          <a:p>
            <a:pPr marL="0" indent="0">
              <a:buNone/>
            </a:pPr>
            <a:r>
              <a:rPr lang="it-IT" sz="3200" dirty="0">
                <a:latin typeface="Times New Roman" panose="02020603050405020304" pitchFamily="18" charset="0"/>
                <a:cs typeface="Times New Roman" panose="02020603050405020304" pitchFamily="18" charset="0"/>
              </a:rPr>
              <a:t>&gt; data1[-1</a:t>
            </a:r>
            <a:r>
              <a:rPr lang="it-IT" sz="3200" dirty="0" smtClean="0">
                <a:latin typeface="Times New Roman" panose="02020603050405020304" pitchFamily="18" charset="0"/>
                <a:cs typeface="Times New Roman" panose="02020603050405020304" pitchFamily="18" charset="0"/>
              </a:rPr>
              <a:t>]  # show all except the first</a:t>
            </a:r>
            <a:endParaRPr lang="it-IT" sz="3200" dirty="0">
              <a:latin typeface="Times New Roman" panose="02020603050405020304" pitchFamily="18" charset="0"/>
              <a:cs typeface="Times New Roman" panose="02020603050405020304" pitchFamily="18" charset="0"/>
            </a:endParaRPr>
          </a:p>
          <a:p>
            <a:pPr marL="0" indent="0">
              <a:buNone/>
            </a:pPr>
            <a:r>
              <a:rPr lang="it-IT" sz="3200" dirty="0">
                <a:latin typeface="Times New Roman" panose="02020603050405020304" pitchFamily="18" charset="0"/>
                <a:cs typeface="Times New Roman" panose="02020603050405020304" pitchFamily="18" charset="0"/>
              </a:rPr>
              <a:t> [1] 5 7 5 3 2 6 8 5 6 9</a:t>
            </a:r>
          </a:p>
          <a:p>
            <a:pPr marL="0" indent="0">
              <a:buNone/>
            </a:pPr>
            <a:r>
              <a:rPr lang="it-IT" sz="3200" dirty="0">
                <a:latin typeface="Times New Roman" panose="02020603050405020304" pitchFamily="18" charset="0"/>
                <a:cs typeface="Times New Roman" panose="02020603050405020304" pitchFamily="18" charset="0"/>
              </a:rPr>
              <a:t>&gt; data1[data1&gt;3</a:t>
            </a:r>
            <a:r>
              <a:rPr lang="it-IT" sz="3200" dirty="0" smtClean="0">
                <a:latin typeface="Times New Roman" panose="02020603050405020304" pitchFamily="18" charset="0"/>
                <a:cs typeface="Times New Roman" panose="02020603050405020304" pitchFamily="18" charset="0"/>
              </a:rPr>
              <a:t>] or </a:t>
            </a:r>
            <a:r>
              <a:rPr lang="en-US" sz="3200" dirty="0" smtClean="0">
                <a:latin typeface="Times New Roman" panose="02020603050405020304" pitchFamily="18" charset="0"/>
                <a:cs typeface="Times New Roman" panose="02020603050405020304" pitchFamily="18" charset="0"/>
              </a:rPr>
              <a:t>subset(data1,data1&gt;3)</a:t>
            </a:r>
            <a:endParaRPr lang="it-IT" sz="3200" dirty="0">
              <a:latin typeface="Times New Roman" panose="02020603050405020304" pitchFamily="18" charset="0"/>
              <a:cs typeface="Times New Roman" panose="02020603050405020304" pitchFamily="18" charset="0"/>
            </a:endParaRPr>
          </a:p>
          <a:p>
            <a:pPr marL="0" indent="0">
              <a:buNone/>
            </a:pPr>
            <a:r>
              <a:rPr lang="it-IT" sz="3200" dirty="0">
                <a:latin typeface="Times New Roman" panose="02020603050405020304" pitchFamily="18" charset="0"/>
                <a:cs typeface="Times New Roman" panose="02020603050405020304" pitchFamily="18" charset="0"/>
              </a:rPr>
              <a:t>[1] 5 7 5 6 8 5 6 </a:t>
            </a:r>
            <a:r>
              <a:rPr lang="it-IT" sz="3200" dirty="0" smtClean="0">
                <a:latin typeface="Times New Roman" panose="02020603050405020304" pitchFamily="18" charset="0"/>
                <a:cs typeface="Times New Roman" panose="02020603050405020304" pitchFamily="18" charset="0"/>
              </a:rPr>
              <a:t>9</a:t>
            </a:r>
          </a:p>
          <a:p>
            <a:pPr marL="0" indent="0">
              <a:buNone/>
            </a:pPr>
            <a:r>
              <a:rPr lang="it-IT" sz="3200" dirty="0" smtClean="0">
                <a:latin typeface="Times New Roman" panose="02020603050405020304" pitchFamily="18" charset="0"/>
                <a:cs typeface="Times New Roman" panose="02020603050405020304" pitchFamily="18" charset="0"/>
              </a:rPr>
              <a:t>&gt; </a:t>
            </a:r>
            <a:r>
              <a:rPr lang="it-IT" sz="3200" dirty="0">
                <a:latin typeface="Times New Roman" panose="02020603050405020304" pitchFamily="18" charset="0"/>
                <a:cs typeface="Times New Roman" panose="02020603050405020304" pitchFamily="18" charset="0"/>
              </a:rPr>
              <a:t>data1[data1&lt;5|data1&gt;7]</a:t>
            </a:r>
          </a:p>
          <a:p>
            <a:pPr marL="0" indent="0">
              <a:buNone/>
            </a:pPr>
            <a:r>
              <a:rPr lang="it-IT" sz="3200" dirty="0">
                <a:latin typeface="Times New Roman" panose="02020603050405020304" pitchFamily="18" charset="0"/>
                <a:cs typeface="Times New Roman" panose="02020603050405020304" pitchFamily="18" charset="0"/>
              </a:rPr>
              <a:t>[1] 3 3 2 8 9</a:t>
            </a:r>
          </a:p>
          <a:p>
            <a:pPr marL="0" indent="0">
              <a:buNone/>
            </a:pPr>
            <a:endParaRPr lang="en-IN" sz="32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6569923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382137" y="2133600"/>
            <a:ext cx="8584442" cy="4724400"/>
          </a:xfrm>
        </p:spPr>
        <p:txBody>
          <a:bodyPr>
            <a:normAutofit/>
          </a:bodyPr>
          <a:lstStyle/>
          <a:p>
            <a:pPr marL="0" indent="0">
              <a:buNone/>
            </a:pPr>
            <a:r>
              <a:rPr lang="en-IN" sz="3200" dirty="0">
                <a:latin typeface="Times New Roman" panose="02020603050405020304" pitchFamily="18" charset="0"/>
                <a:cs typeface="Times New Roman" panose="02020603050405020304" pitchFamily="18" charset="0"/>
              </a:rPr>
              <a:t>&gt; max(data1)</a:t>
            </a:r>
          </a:p>
          <a:p>
            <a:pPr marL="0" indent="0">
              <a:buNone/>
            </a:pPr>
            <a:r>
              <a:rPr lang="en-IN" sz="3200" dirty="0">
                <a:latin typeface="Times New Roman" panose="02020603050405020304" pitchFamily="18" charset="0"/>
                <a:cs typeface="Times New Roman" panose="02020603050405020304" pitchFamily="18" charset="0"/>
              </a:rPr>
              <a:t>[1] 9</a:t>
            </a:r>
          </a:p>
          <a:p>
            <a:pPr marL="0" indent="0">
              <a:buNone/>
            </a:pPr>
            <a:r>
              <a:rPr lang="en-IN" sz="3200" dirty="0">
                <a:latin typeface="Times New Roman" panose="02020603050405020304" pitchFamily="18" charset="0"/>
                <a:cs typeface="Times New Roman" panose="02020603050405020304" pitchFamily="18" charset="0"/>
              </a:rPr>
              <a:t>&gt; min(data1)</a:t>
            </a:r>
          </a:p>
          <a:p>
            <a:pPr marL="0" indent="0">
              <a:buNone/>
            </a:pPr>
            <a:r>
              <a:rPr lang="en-IN" sz="3200" dirty="0">
                <a:latin typeface="Times New Roman" panose="02020603050405020304" pitchFamily="18" charset="0"/>
                <a:cs typeface="Times New Roman" panose="02020603050405020304" pitchFamily="18" charset="0"/>
              </a:rPr>
              <a:t>[1] </a:t>
            </a:r>
            <a:r>
              <a:rPr lang="en-IN" sz="3200" dirty="0" smtClean="0">
                <a:latin typeface="Times New Roman" panose="02020603050405020304" pitchFamily="18" charset="0"/>
                <a:cs typeface="Times New Roman" panose="02020603050405020304" pitchFamily="18" charset="0"/>
              </a:rPr>
              <a:t>2</a:t>
            </a:r>
          </a:p>
          <a:p>
            <a:pPr marL="0" indent="0">
              <a:buNone/>
            </a:pPr>
            <a:r>
              <a:rPr lang="en-IN" sz="3200" dirty="0">
                <a:latin typeface="Times New Roman" panose="02020603050405020304" pitchFamily="18" charset="0"/>
                <a:cs typeface="Times New Roman" panose="02020603050405020304" pitchFamily="18" charset="0"/>
              </a:rPr>
              <a:t>&gt; which(data1==max(data1))</a:t>
            </a:r>
          </a:p>
          <a:p>
            <a:pPr marL="0" indent="0">
              <a:buNone/>
            </a:pPr>
            <a:r>
              <a:rPr lang="en-IN" sz="3200" dirty="0">
                <a:latin typeface="Times New Roman" panose="02020603050405020304" pitchFamily="18" charset="0"/>
                <a:cs typeface="Times New Roman" panose="02020603050405020304" pitchFamily="18" charset="0"/>
              </a:rPr>
              <a:t>[1] </a:t>
            </a:r>
            <a:r>
              <a:rPr lang="en-IN" sz="3200" dirty="0" smtClean="0">
                <a:latin typeface="Times New Roman" panose="02020603050405020304" pitchFamily="18" charset="0"/>
                <a:cs typeface="Times New Roman" panose="02020603050405020304" pitchFamily="18" charset="0"/>
              </a:rPr>
              <a:t>11(eleventh item ie,9 in the vector is the largest)</a:t>
            </a: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86</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4821355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7421" y="2133600"/>
            <a:ext cx="8966579" cy="3777622"/>
          </a:xfrm>
        </p:spPr>
        <p:txBody>
          <a:bodyPr>
            <a:normAutofit fontScale="92500" lnSpcReduction="20000"/>
          </a:bodyPr>
          <a:lstStyle/>
          <a:p>
            <a:pPr marL="0" indent="0">
              <a:buNone/>
            </a:pPr>
            <a:r>
              <a:rPr lang="en-IN" sz="3500" dirty="0" err="1">
                <a:latin typeface="Times New Roman" panose="02020603050405020304" pitchFamily="18" charset="0"/>
                <a:cs typeface="Times New Roman" panose="02020603050405020304" pitchFamily="18" charset="0"/>
              </a:rPr>
              <a:t>unmow</a:t>
            </a:r>
            <a:r>
              <a:rPr lang="en-IN" sz="3500" dirty="0">
                <a:latin typeface="Times New Roman" panose="02020603050405020304" pitchFamily="18" charset="0"/>
                <a:cs typeface="Times New Roman" panose="02020603050405020304" pitchFamily="18" charset="0"/>
              </a:rPr>
              <a:t>=c(8,9,7,9,NA)</a:t>
            </a:r>
          </a:p>
          <a:p>
            <a:pPr marL="0" indent="0">
              <a:buNone/>
            </a:pPr>
            <a:r>
              <a:rPr lang="en-IN" sz="3500" dirty="0">
                <a:latin typeface="Times New Roman" panose="02020603050405020304" pitchFamily="18" charset="0"/>
                <a:cs typeface="Times New Roman" panose="02020603050405020304" pitchFamily="18" charset="0"/>
              </a:rPr>
              <a:t>&gt; sort(</a:t>
            </a:r>
            <a:r>
              <a:rPr lang="en-IN" sz="3500" dirty="0" err="1">
                <a:latin typeface="Times New Roman" panose="02020603050405020304" pitchFamily="18" charset="0"/>
                <a:cs typeface="Times New Roman" panose="02020603050405020304" pitchFamily="18" charset="0"/>
              </a:rPr>
              <a:t>unmow,decreasing</a:t>
            </a:r>
            <a:r>
              <a:rPr lang="en-IN" sz="3500" dirty="0">
                <a:latin typeface="Times New Roman" panose="02020603050405020304" pitchFamily="18" charset="0"/>
                <a:cs typeface="Times New Roman" panose="02020603050405020304" pitchFamily="18" charset="0"/>
              </a:rPr>
              <a:t>=T)</a:t>
            </a:r>
          </a:p>
          <a:p>
            <a:pPr marL="0" indent="0">
              <a:buNone/>
            </a:pPr>
            <a:r>
              <a:rPr lang="en-IN" sz="3500" dirty="0">
                <a:latin typeface="Times New Roman" panose="02020603050405020304" pitchFamily="18" charset="0"/>
                <a:cs typeface="Times New Roman" panose="02020603050405020304" pitchFamily="18" charset="0"/>
              </a:rPr>
              <a:t>[1] 9 9 8 </a:t>
            </a:r>
            <a:r>
              <a:rPr lang="en-IN" sz="3500" dirty="0" smtClean="0">
                <a:latin typeface="Times New Roman" panose="02020603050405020304" pitchFamily="18" charset="0"/>
                <a:cs typeface="Times New Roman" panose="02020603050405020304" pitchFamily="18" charset="0"/>
              </a:rPr>
              <a:t>7</a:t>
            </a:r>
          </a:p>
          <a:p>
            <a:pPr marL="0" indent="0">
              <a:buNone/>
            </a:pPr>
            <a:r>
              <a:rPr lang="en-IN" sz="3500" dirty="0">
                <a:latin typeface="Times New Roman" panose="02020603050405020304" pitchFamily="18" charset="0"/>
                <a:cs typeface="Times New Roman" panose="02020603050405020304" pitchFamily="18" charset="0"/>
              </a:rPr>
              <a:t> </a:t>
            </a:r>
            <a:r>
              <a:rPr lang="en-IN" sz="3500" dirty="0" smtClean="0">
                <a:latin typeface="Times New Roman" panose="02020603050405020304" pitchFamily="18" charset="0"/>
                <a:cs typeface="Times New Roman" panose="02020603050405020304" pitchFamily="18" charset="0"/>
              </a:rPr>
              <a:t>&gt;order(</a:t>
            </a:r>
            <a:r>
              <a:rPr lang="en-IN" sz="3500" dirty="0" err="1" smtClean="0">
                <a:latin typeface="Times New Roman" panose="02020603050405020304" pitchFamily="18" charset="0"/>
                <a:cs typeface="Times New Roman" panose="02020603050405020304" pitchFamily="18" charset="0"/>
              </a:rPr>
              <a:t>unmow</a:t>
            </a:r>
            <a:r>
              <a:rPr lang="en-IN" sz="3500" dirty="0">
                <a:latin typeface="Times New Roman" panose="02020603050405020304" pitchFamily="18" charset="0"/>
                <a:cs typeface="Times New Roman" panose="02020603050405020304" pitchFamily="18" charset="0"/>
              </a:rPr>
              <a:t>)</a:t>
            </a:r>
          </a:p>
          <a:p>
            <a:pPr marL="0" indent="0">
              <a:buNone/>
            </a:pPr>
            <a:r>
              <a:rPr lang="en-IN" sz="3500" dirty="0">
                <a:latin typeface="Times New Roman" panose="02020603050405020304" pitchFamily="18" charset="0"/>
                <a:cs typeface="Times New Roman" panose="02020603050405020304" pitchFamily="18" charset="0"/>
              </a:rPr>
              <a:t>[1] 3 1 2 4 </a:t>
            </a:r>
            <a:r>
              <a:rPr lang="en-IN" sz="3500" dirty="0" smtClean="0">
                <a:latin typeface="Times New Roman" panose="02020603050405020304" pitchFamily="18" charset="0"/>
                <a:cs typeface="Times New Roman" panose="02020603050405020304" pitchFamily="18" charset="0"/>
              </a:rPr>
              <a:t>5</a:t>
            </a:r>
          </a:p>
          <a:p>
            <a:pPr marL="0" indent="0">
              <a:buNone/>
            </a:pPr>
            <a:r>
              <a:rPr lang="de-DE" sz="3500" dirty="0">
                <a:latin typeface="Times New Roman" panose="02020603050405020304" pitchFamily="18" charset="0"/>
                <a:cs typeface="Times New Roman" panose="02020603050405020304" pitchFamily="18" charset="0"/>
              </a:rPr>
              <a:t>&gt; rank(unmow)</a:t>
            </a:r>
          </a:p>
          <a:p>
            <a:pPr marL="0" indent="0">
              <a:buNone/>
            </a:pPr>
            <a:r>
              <a:rPr lang="de-DE" sz="3500" dirty="0">
                <a:latin typeface="Times New Roman" panose="02020603050405020304" pitchFamily="18" charset="0"/>
                <a:cs typeface="Times New Roman" panose="02020603050405020304" pitchFamily="18" charset="0"/>
              </a:rPr>
              <a:t>[1] 2.0 3.5 1.0 3.5 5.0</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smtClean="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87</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549833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719" y="624110"/>
            <a:ext cx="7128681" cy="1280890"/>
          </a:xfrm>
        </p:spPr>
        <p:txBody>
          <a:bodyPr>
            <a:normAutofit/>
          </a:bodyPr>
          <a:lstStyle/>
          <a:p>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Returning logical values from a vector</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3899" y="2133600"/>
            <a:ext cx="8830101" cy="3777622"/>
          </a:xfrm>
        </p:spPr>
        <p:txBody>
          <a:bodyPr>
            <a:normAutofit fontScale="85000" lnSpcReduction="20000"/>
          </a:bodyPr>
          <a:lstStyle/>
          <a:p>
            <a:pPr marL="0" indent="0">
              <a:buNone/>
            </a:pPr>
            <a:r>
              <a:rPr lang="en-IN" sz="3200" dirty="0" smtClean="0">
                <a:latin typeface="Times New Roman" panose="02020603050405020304" pitchFamily="18" charset="0"/>
                <a:cs typeface="Times New Roman" panose="02020603050405020304" pitchFamily="18" charset="0"/>
              </a:rPr>
              <a:t>&gt;data1=c(3,5,7,5,3,2,6,8,5,6,9)</a:t>
            </a:r>
          </a:p>
          <a:p>
            <a:pPr marL="0" indent="0">
              <a:buNone/>
            </a:pPr>
            <a:r>
              <a:rPr lang="en-IN" sz="3200" dirty="0" smtClean="0">
                <a:latin typeface="Times New Roman" panose="02020603050405020304" pitchFamily="18" charset="0"/>
                <a:cs typeface="Times New Roman" panose="02020603050405020304" pitchFamily="18" charset="0"/>
              </a:rPr>
              <a:t>&gt; </a:t>
            </a:r>
            <a:r>
              <a:rPr lang="en-IN" sz="3200" dirty="0">
                <a:latin typeface="Times New Roman" panose="02020603050405020304" pitchFamily="18" charset="0"/>
                <a:cs typeface="Times New Roman" panose="02020603050405020304" pitchFamily="18" charset="0"/>
              </a:rPr>
              <a:t>data1</a:t>
            </a:r>
          </a:p>
          <a:p>
            <a:pPr marL="0" indent="0">
              <a:buNone/>
            </a:pPr>
            <a:r>
              <a:rPr lang="en-IN" sz="3200" dirty="0" smtClean="0">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1] 3 5 7 5 3 2 6 8 5 6 </a:t>
            </a:r>
            <a:r>
              <a:rPr lang="en-IN" sz="3200" dirty="0" smtClean="0">
                <a:latin typeface="Times New Roman" panose="02020603050405020304" pitchFamily="18" charset="0"/>
                <a:cs typeface="Times New Roman" panose="02020603050405020304" pitchFamily="18" charset="0"/>
              </a:rPr>
              <a:t>9</a:t>
            </a:r>
          </a:p>
          <a:p>
            <a:pPr marL="0" indent="0">
              <a:buNone/>
            </a:pPr>
            <a:r>
              <a:rPr lang="en-US" sz="3200" dirty="0" smtClean="0">
                <a:latin typeface="Times New Roman" panose="02020603050405020304" pitchFamily="18" charset="0"/>
                <a:cs typeface="Times New Roman" panose="02020603050405020304" pitchFamily="18" charset="0"/>
              </a:rPr>
              <a:t>&gt;which(data1==6)</a:t>
            </a:r>
          </a:p>
          <a:p>
            <a:pPr marL="0" indent="0">
              <a:buNone/>
            </a:pPr>
            <a:r>
              <a:rPr lang="en-IN" sz="3200" dirty="0">
                <a:latin typeface="Times New Roman" panose="02020603050405020304" pitchFamily="18" charset="0"/>
                <a:cs typeface="Times New Roman" panose="02020603050405020304" pitchFamily="18" charset="0"/>
              </a:rPr>
              <a:t>[1]  7 </a:t>
            </a:r>
            <a:r>
              <a:rPr lang="en-IN" sz="3200" dirty="0" smtClean="0">
                <a:latin typeface="Times New Roman" panose="02020603050405020304" pitchFamily="18" charset="0"/>
                <a:cs typeface="Times New Roman" panose="02020603050405020304" pitchFamily="18" charset="0"/>
              </a:rPr>
              <a:t>10</a:t>
            </a:r>
          </a:p>
          <a:p>
            <a:pPr marL="0" indent="0">
              <a:buNone/>
            </a:pPr>
            <a:r>
              <a:rPr lang="da-DK" sz="3200" dirty="0" smtClean="0">
                <a:latin typeface="Times New Roman" panose="02020603050405020304" pitchFamily="18" charset="0"/>
                <a:cs typeface="Times New Roman" panose="02020603050405020304" pitchFamily="18" charset="0"/>
              </a:rPr>
              <a:t>&gt; </a:t>
            </a:r>
            <a:r>
              <a:rPr lang="da-DK" sz="3200" dirty="0">
                <a:latin typeface="Times New Roman" panose="02020603050405020304" pitchFamily="18" charset="0"/>
                <a:cs typeface="Times New Roman" panose="02020603050405020304" pitchFamily="18" charset="0"/>
              </a:rPr>
              <a:t>data1==6</a:t>
            </a:r>
          </a:p>
          <a:p>
            <a:pPr marL="0" indent="0">
              <a:buNone/>
            </a:pPr>
            <a:r>
              <a:rPr lang="da-DK" sz="3200" dirty="0">
                <a:latin typeface="Times New Roman" panose="02020603050405020304" pitchFamily="18" charset="0"/>
                <a:cs typeface="Times New Roman" panose="02020603050405020304" pitchFamily="18" charset="0"/>
              </a:rPr>
              <a:t> [1] FALSE FALSE FALSE FALSE FALSE FALSE  TRUE FALSE FALSE  TRUE FALSE</a:t>
            </a:r>
          </a:p>
          <a:p>
            <a:pPr marL="0" indent="0">
              <a:buNone/>
            </a:pPr>
            <a:endParaRPr lang="en-IN" dirty="0"/>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88</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15150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59307" y="1152908"/>
            <a:ext cx="8275093" cy="4758314"/>
          </a:xfrm>
        </p:spPr>
        <p:txBody>
          <a:bodyPr>
            <a:noAutofit/>
          </a:bodyPr>
          <a:lstStyle/>
          <a:p>
            <a:pPr marL="0" indent="0">
              <a:buNone/>
            </a:pPr>
            <a:r>
              <a:rPr lang="en-IN" sz="2400" b="1" dirty="0">
                <a:latin typeface="Times New Roman" panose="02020603050405020304" pitchFamily="18" charset="0"/>
                <a:cs typeface="Times New Roman" panose="02020603050405020304" pitchFamily="18" charset="0"/>
              </a:rPr>
              <a:t>&gt; data1=c(3,5,7,5,3,2,6,8,5,6,9)</a:t>
            </a:r>
          </a:p>
          <a:p>
            <a:pPr marL="0" indent="0">
              <a:buNone/>
            </a:pPr>
            <a:r>
              <a:rPr lang="en-IN" sz="2400" b="1" dirty="0">
                <a:latin typeface="Times New Roman" panose="02020603050405020304" pitchFamily="18" charset="0"/>
                <a:cs typeface="Times New Roman" panose="02020603050405020304" pitchFamily="18" charset="0"/>
              </a:rPr>
              <a:t>&gt; data1</a:t>
            </a:r>
          </a:p>
          <a:p>
            <a:pPr marL="0" indent="0">
              <a:buNone/>
            </a:pPr>
            <a:r>
              <a:rPr lang="en-IN" sz="2400" b="1" dirty="0">
                <a:latin typeface="Times New Roman" panose="02020603050405020304" pitchFamily="18" charset="0"/>
                <a:cs typeface="Times New Roman" panose="02020603050405020304" pitchFamily="18" charset="0"/>
              </a:rPr>
              <a:t> [1] 3 5 7 5 3 2 6 8 5 6 9</a:t>
            </a:r>
          </a:p>
          <a:p>
            <a:pPr marL="0" indent="0">
              <a:buNone/>
            </a:pPr>
            <a:r>
              <a:rPr lang="en-IN" sz="2400" b="1" dirty="0">
                <a:latin typeface="Times New Roman" panose="02020603050405020304" pitchFamily="18" charset="0"/>
                <a:cs typeface="Times New Roman" panose="02020603050405020304" pitchFamily="18" charset="0"/>
              </a:rPr>
              <a:t>&gt; data1&gt;3</a:t>
            </a:r>
          </a:p>
          <a:p>
            <a:pPr marL="0" indent="0">
              <a:buNone/>
            </a:pPr>
            <a:r>
              <a:rPr lang="en-IN" sz="2400" b="1" dirty="0">
                <a:latin typeface="Times New Roman" panose="02020603050405020304" pitchFamily="18" charset="0"/>
                <a:cs typeface="Times New Roman" panose="02020603050405020304" pitchFamily="18" charset="0"/>
              </a:rPr>
              <a:t> [1] FALSE  TRUE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TRUE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TRUE</a:t>
            </a: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&gt; data1&lt;5</a:t>
            </a:r>
          </a:p>
          <a:p>
            <a:pPr marL="0" indent="0">
              <a:buNone/>
            </a:pPr>
            <a:r>
              <a:rPr lang="en-IN" sz="2400" b="1" dirty="0">
                <a:latin typeface="Times New Roman" panose="02020603050405020304" pitchFamily="18" charset="0"/>
                <a:cs typeface="Times New Roman" panose="02020603050405020304" pitchFamily="18" charset="0"/>
              </a:rPr>
              <a:t> [1]  TRUE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TRUE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&gt; data1&gt;2 &amp; data1&lt;5</a:t>
            </a:r>
          </a:p>
          <a:p>
            <a:pPr marL="0" indent="0">
              <a:buNone/>
            </a:pPr>
            <a:r>
              <a:rPr lang="en-IN" sz="2400" b="1" dirty="0" smtClean="0">
                <a:latin typeface="Times New Roman" panose="02020603050405020304" pitchFamily="18" charset="0"/>
                <a:cs typeface="Times New Roman" panose="02020603050405020304" pitchFamily="18" charset="0"/>
              </a:rPr>
              <a:t>[</a:t>
            </a:r>
            <a:r>
              <a:rPr lang="en-IN" sz="2400" b="1" dirty="0">
                <a:latin typeface="Times New Roman" panose="02020603050405020304" pitchFamily="18" charset="0"/>
                <a:cs typeface="Times New Roman" panose="02020603050405020304" pitchFamily="18" charset="0"/>
              </a:rPr>
              <a:t>1]  TRUE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TRUE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endParaRPr lang="en-IN" sz="24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89</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93787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2C5BF68-78C7-40E3-B2DD-E1BF78E1BBEE}"/>
              </a:ext>
            </a:extLst>
          </p:cNvPr>
          <p:cNvPicPr>
            <a:picLocks noChangeAspect="1"/>
          </p:cNvPicPr>
          <p:nvPr/>
        </p:nvPicPr>
        <p:blipFill>
          <a:blip r:embed="rId4"/>
          <a:stretch>
            <a:fillRect/>
          </a:stretch>
        </p:blipFill>
        <p:spPr>
          <a:xfrm>
            <a:off x="225380" y="916542"/>
            <a:ext cx="8204705" cy="5024916"/>
          </a:xfrm>
          <a:prstGeom prst="rect">
            <a:avLst/>
          </a:prstGeom>
        </p:spPr>
      </p:pic>
    </p:spTree>
    <p:extLst>
      <p:ext uri="{BB962C8B-B14F-4D97-AF65-F5344CB8AC3E}">
        <p14:creationId xmlns:p14="http://schemas.microsoft.com/office/powerpoint/2010/main" val="2199071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07" y="624110"/>
            <a:ext cx="7438194" cy="754314"/>
          </a:xfrm>
        </p:spPr>
        <p:txBody>
          <a:bodyPr>
            <a:normAutofit/>
          </a:bodyPr>
          <a:lstStyle/>
          <a:p>
            <a:pPr algn="ct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7421" y="982639"/>
            <a:ext cx="8966579" cy="4928584"/>
          </a:xfrm>
        </p:spPr>
        <p:txBody>
          <a:bodyPr>
            <a:noAutofit/>
          </a:bodyPr>
          <a:lstStyle/>
          <a:p>
            <a:pPr marL="0" indent="0">
              <a:buNone/>
            </a:pPr>
            <a:r>
              <a:rPr lang="en-US" sz="3200" dirty="0" smtClean="0">
                <a:latin typeface="Times New Roman" panose="02020603050405020304" pitchFamily="18" charset="0"/>
                <a:cs typeface="Times New Roman" panose="02020603050405020304" pitchFamily="18" charset="0"/>
              </a:rPr>
              <a:t>Create a subset of texts after removing the word “one” using subset() function</a:t>
            </a:r>
          </a:p>
          <a:p>
            <a:pPr marL="0" indent="0">
              <a:buNone/>
            </a:pPr>
            <a:r>
              <a:rPr lang="en-US" sz="2800" dirty="0" smtClean="0">
                <a:latin typeface="Times New Roman" panose="02020603050405020304" pitchFamily="18" charset="0"/>
                <a:cs typeface="Times New Roman" panose="02020603050405020304" pitchFamily="18" charset="0"/>
              </a:rPr>
              <a:t>Example:</a:t>
            </a:r>
          </a:p>
          <a:p>
            <a:pPr marL="0" indent="0">
              <a:spcBef>
                <a:spcPts val="0"/>
              </a:spcBef>
              <a:buNone/>
            </a:pPr>
            <a:r>
              <a:rPr lang="en-IN" sz="2800" dirty="0">
                <a:latin typeface="Times New Roman" panose="02020603050405020304" pitchFamily="18" charset="0"/>
                <a:cs typeface="Times New Roman" panose="02020603050405020304" pitchFamily="18" charset="0"/>
              </a:rPr>
              <a:t>&gt; t=c("</a:t>
            </a:r>
            <a:r>
              <a:rPr lang="en-IN" sz="2800" dirty="0" err="1">
                <a:latin typeface="Times New Roman" panose="02020603050405020304" pitchFamily="18" charset="0"/>
                <a:cs typeface="Times New Roman" panose="02020603050405020304" pitchFamily="18" charset="0"/>
              </a:rPr>
              <a:t>one","one","two","three","four","two</a:t>
            </a:r>
            <a:r>
              <a:rPr lang="en-IN" sz="2800" dirty="0">
                <a:latin typeface="Times New Roman" panose="02020603050405020304" pitchFamily="18" charset="0"/>
                <a:cs typeface="Times New Roman" panose="02020603050405020304" pitchFamily="18" charset="0"/>
              </a:rPr>
              <a:t>")</a:t>
            </a:r>
          </a:p>
          <a:p>
            <a:pPr marL="0" indent="0">
              <a:spcBef>
                <a:spcPts val="0"/>
              </a:spcBef>
              <a:buNone/>
            </a:pPr>
            <a:r>
              <a:rPr lang="en-IN" sz="2800" dirty="0">
                <a:latin typeface="Times New Roman" panose="02020603050405020304" pitchFamily="18" charset="0"/>
                <a:cs typeface="Times New Roman" panose="02020603050405020304" pitchFamily="18" charset="0"/>
              </a:rPr>
              <a:t>&gt; t</a:t>
            </a:r>
          </a:p>
          <a:p>
            <a:pPr marL="0" indent="0">
              <a:spcBef>
                <a:spcPts val="0"/>
              </a:spcBef>
              <a:buNone/>
            </a:pPr>
            <a:r>
              <a:rPr lang="en-IN" sz="2800" dirty="0">
                <a:latin typeface="Times New Roman" panose="02020603050405020304" pitchFamily="18" charset="0"/>
                <a:cs typeface="Times New Roman" panose="02020603050405020304" pitchFamily="18" charset="0"/>
              </a:rPr>
              <a:t>[1] "one"   "one"   "two"   "three" "four"  "two"  </a:t>
            </a:r>
          </a:p>
          <a:p>
            <a:pPr marL="0" indent="0">
              <a:spcBef>
                <a:spcPts val="0"/>
              </a:spcBef>
              <a:buNone/>
            </a:pPr>
            <a:endParaRPr lang="en-IN" sz="2800" dirty="0" smtClean="0">
              <a:latin typeface="Times New Roman" panose="02020603050405020304" pitchFamily="18" charset="0"/>
              <a:cs typeface="Times New Roman" panose="02020603050405020304" pitchFamily="18" charset="0"/>
            </a:endParaRPr>
          </a:p>
          <a:p>
            <a:pPr marL="0" indent="0">
              <a:spcBef>
                <a:spcPts val="0"/>
              </a:spcBef>
              <a:buNone/>
            </a:pPr>
            <a:r>
              <a:rPr lang="en-IN" sz="2800" dirty="0" smtClean="0">
                <a:latin typeface="Times New Roman" panose="02020603050405020304" pitchFamily="18" charset="0"/>
                <a:cs typeface="Times New Roman" panose="02020603050405020304" pitchFamily="18" charset="0"/>
              </a:rPr>
              <a:t>&gt; </a:t>
            </a:r>
            <a:r>
              <a:rPr lang="en-IN" sz="2800" dirty="0">
                <a:latin typeface="Times New Roman" panose="02020603050405020304" pitchFamily="18" charset="0"/>
                <a:cs typeface="Times New Roman" panose="02020603050405020304" pitchFamily="18" charset="0"/>
              </a:rPr>
              <a:t>subset(</a:t>
            </a:r>
            <a:r>
              <a:rPr lang="en-IN" sz="2800" dirty="0" err="1">
                <a:latin typeface="Times New Roman" panose="02020603050405020304" pitchFamily="18" charset="0"/>
                <a:cs typeface="Times New Roman" panose="02020603050405020304" pitchFamily="18" charset="0"/>
              </a:rPr>
              <a:t>t,t</a:t>
            </a:r>
            <a:r>
              <a:rPr lang="en-IN" sz="2800" dirty="0">
                <a:latin typeface="Times New Roman" panose="02020603050405020304" pitchFamily="18" charset="0"/>
                <a:cs typeface="Times New Roman" panose="02020603050405020304" pitchFamily="18" charset="0"/>
              </a:rPr>
              <a:t>!="one")</a:t>
            </a:r>
          </a:p>
          <a:p>
            <a:pPr marL="0" indent="0">
              <a:spcBef>
                <a:spcPts val="0"/>
              </a:spcBef>
              <a:buNone/>
            </a:pPr>
            <a:r>
              <a:rPr lang="en-IN" sz="2800" dirty="0">
                <a:latin typeface="Times New Roman" panose="02020603050405020304" pitchFamily="18" charset="0"/>
                <a:cs typeface="Times New Roman" panose="02020603050405020304" pitchFamily="18" charset="0"/>
              </a:rPr>
              <a:t>[1] "two"   "three" "four"  "two" </a:t>
            </a:r>
            <a:endParaRPr lang="en-IN" sz="2800" dirty="0" smtClean="0">
              <a:latin typeface="Times New Roman" panose="02020603050405020304" pitchFamily="18" charset="0"/>
              <a:cs typeface="Times New Roman" panose="02020603050405020304" pitchFamily="18" charset="0"/>
            </a:endParaRPr>
          </a:p>
          <a:p>
            <a:pPr marL="0" indent="0" algn="ctr">
              <a:spcBef>
                <a:spcPts val="0"/>
              </a:spcBef>
              <a:buNone/>
            </a:pPr>
            <a:r>
              <a:rPr lang="en-US" sz="2800" dirty="0" smtClean="0">
                <a:latin typeface="Times New Roman" panose="02020603050405020304" pitchFamily="18" charset="0"/>
                <a:cs typeface="Times New Roman" panose="02020603050405020304" pitchFamily="18" charset="0"/>
              </a:rPr>
              <a:t>Or</a:t>
            </a:r>
          </a:p>
          <a:p>
            <a:pPr marL="0" indent="0">
              <a:spcBef>
                <a:spcPts val="0"/>
              </a:spcBef>
              <a:buNone/>
            </a:pPr>
            <a:r>
              <a:rPr lang="en-IN" sz="2800" dirty="0">
                <a:latin typeface="Times New Roman" panose="02020603050405020304" pitchFamily="18" charset="0"/>
                <a:cs typeface="Times New Roman" panose="02020603050405020304" pitchFamily="18" charset="0"/>
              </a:rPr>
              <a:t>&gt; t[t!="one"]</a:t>
            </a:r>
          </a:p>
          <a:p>
            <a:pPr marL="0" indent="0">
              <a:spcBef>
                <a:spcPts val="0"/>
              </a:spcBef>
              <a:buNone/>
            </a:pPr>
            <a:r>
              <a:rPr lang="en-IN" sz="2800" dirty="0">
                <a:latin typeface="Times New Roman" panose="02020603050405020304" pitchFamily="18" charset="0"/>
                <a:cs typeface="Times New Roman" panose="02020603050405020304" pitchFamily="18" charset="0"/>
              </a:rPr>
              <a:t>[1] "two"   "three" "four"  "two"</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90</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5282406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627" y="624110"/>
            <a:ext cx="7783773" cy="631484"/>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Assigning values using vectors</a:t>
            </a:r>
            <a:r>
              <a:rPr lang="en-US" dirty="0" smtClean="0"/>
              <a:t/>
            </a:r>
            <a:br>
              <a:rPr lang="en-US" dirty="0" smtClean="0"/>
            </a:br>
            <a:endParaRPr lang="en-IN" dirty="0"/>
          </a:p>
        </p:txBody>
      </p:sp>
      <p:sp>
        <p:nvSpPr>
          <p:cNvPr id="3" name="Content Placeholder 2"/>
          <p:cNvSpPr>
            <a:spLocks noGrp="1"/>
          </p:cNvSpPr>
          <p:nvPr>
            <p:ph idx="1"/>
          </p:nvPr>
        </p:nvSpPr>
        <p:spPr>
          <a:xfrm>
            <a:off x="409433" y="1316581"/>
            <a:ext cx="8488907" cy="5288935"/>
          </a:xfrm>
        </p:spPr>
        <p:txBody>
          <a:bodyPr>
            <a:normAutofit fontScale="85000" lnSpcReduction="20000"/>
          </a:bodyPr>
          <a:lstStyle/>
          <a:p>
            <a:pPr marL="0" indent="0">
              <a:buNone/>
            </a:pPr>
            <a:r>
              <a:rPr lang="it-IT" sz="3200" dirty="0" smtClean="0">
                <a:latin typeface="Times New Roman" panose="02020603050405020304" pitchFamily="18" charset="0"/>
                <a:cs typeface="Times New Roman" panose="02020603050405020304" pitchFamily="18" charset="0"/>
              </a:rPr>
              <a:t>An important difference between the subset() function and the square brackets is that by using square brackets you can assign the values to elements , however you can not do that by using the subset() function</a:t>
            </a:r>
          </a:p>
          <a:p>
            <a:pPr marL="0" indent="0">
              <a:buNone/>
            </a:pPr>
            <a:r>
              <a:rPr lang="it-IT" sz="3200" b="1" dirty="0" smtClean="0">
                <a:latin typeface="Times New Roman" panose="02020603050405020304" pitchFamily="18" charset="0"/>
                <a:cs typeface="Times New Roman" panose="02020603050405020304" pitchFamily="18" charset="0"/>
              </a:rPr>
              <a:t>Example:</a:t>
            </a:r>
            <a:endParaRPr lang="it-IT" sz="3200" b="1" dirty="0">
              <a:latin typeface="Times New Roman" panose="02020603050405020304" pitchFamily="18" charset="0"/>
              <a:cs typeface="Times New Roman" panose="02020603050405020304" pitchFamily="18" charset="0"/>
            </a:endParaRPr>
          </a:p>
          <a:p>
            <a:pPr marL="0" indent="0">
              <a:buNone/>
            </a:pPr>
            <a:r>
              <a:rPr lang="it-IT" sz="3200" dirty="0" smtClean="0">
                <a:latin typeface="Times New Roman" panose="02020603050405020304" pitchFamily="18" charset="0"/>
                <a:cs typeface="Times New Roman" panose="02020603050405020304" pitchFamily="18" charset="0"/>
              </a:rPr>
              <a:t>data1=c(3,5,7,5,3,2,6,8,5,6,9</a:t>
            </a:r>
            <a:r>
              <a:rPr lang="it-IT" sz="3200" dirty="0">
                <a:latin typeface="Times New Roman" panose="02020603050405020304" pitchFamily="18" charset="0"/>
                <a:cs typeface="Times New Roman" panose="02020603050405020304" pitchFamily="18" charset="0"/>
              </a:rPr>
              <a:t>)</a:t>
            </a:r>
          </a:p>
          <a:p>
            <a:pPr marL="0" indent="0">
              <a:buNone/>
            </a:pPr>
            <a:r>
              <a:rPr lang="it-IT" sz="3200" dirty="0">
                <a:latin typeface="Times New Roman" panose="02020603050405020304" pitchFamily="18" charset="0"/>
                <a:cs typeface="Times New Roman" panose="02020603050405020304" pitchFamily="18" charset="0"/>
              </a:rPr>
              <a:t>&gt; data1</a:t>
            </a:r>
          </a:p>
          <a:p>
            <a:pPr marL="0" indent="0">
              <a:buNone/>
            </a:pPr>
            <a:r>
              <a:rPr lang="it-IT" sz="3200" dirty="0">
                <a:latin typeface="Times New Roman" panose="02020603050405020304" pitchFamily="18" charset="0"/>
                <a:cs typeface="Times New Roman" panose="02020603050405020304" pitchFamily="18" charset="0"/>
              </a:rPr>
              <a:t> [1] 3 5 7 5 3 2 6 8 5 6 9</a:t>
            </a:r>
          </a:p>
          <a:p>
            <a:pPr marL="0" indent="0">
              <a:buNone/>
            </a:pPr>
            <a:r>
              <a:rPr lang="it-IT" sz="3200" dirty="0">
                <a:latin typeface="Times New Roman" panose="02020603050405020304" pitchFamily="18" charset="0"/>
                <a:cs typeface="Times New Roman" panose="02020603050405020304" pitchFamily="18" charset="0"/>
              </a:rPr>
              <a:t>data1[data1&lt;3]=</a:t>
            </a:r>
            <a:r>
              <a:rPr lang="it-IT" sz="3200" dirty="0" smtClean="0">
                <a:latin typeface="Times New Roman" panose="02020603050405020304" pitchFamily="18" charset="0"/>
                <a:cs typeface="Times New Roman" panose="02020603050405020304" pitchFamily="18" charset="0"/>
              </a:rPr>
              <a:t>7  # to replace the number less than 3 with 							new number 7</a:t>
            </a:r>
            <a:endParaRPr lang="it-IT" sz="3200" dirty="0">
              <a:latin typeface="Times New Roman" panose="02020603050405020304" pitchFamily="18" charset="0"/>
              <a:cs typeface="Times New Roman" panose="02020603050405020304" pitchFamily="18" charset="0"/>
            </a:endParaRPr>
          </a:p>
          <a:p>
            <a:pPr marL="0" indent="0">
              <a:buNone/>
            </a:pPr>
            <a:r>
              <a:rPr lang="it-IT" sz="3200" dirty="0">
                <a:latin typeface="Times New Roman" panose="02020603050405020304" pitchFamily="18" charset="0"/>
                <a:cs typeface="Times New Roman" panose="02020603050405020304" pitchFamily="18" charset="0"/>
              </a:rPr>
              <a:t>&gt; data1</a:t>
            </a:r>
          </a:p>
          <a:p>
            <a:pPr marL="0" indent="0">
              <a:buNone/>
            </a:pPr>
            <a:r>
              <a:rPr lang="it-IT" sz="3200" dirty="0">
                <a:latin typeface="Times New Roman" panose="02020603050405020304" pitchFamily="18" charset="0"/>
                <a:cs typeface="Times New Roman" panose="02020603050405020304" pitchFamily="18" charset="0"/>
              </a:rPr>
              <a:t> [1] 3 5 7 5 3 7 6 8 5 6 9</a:t>
            </a:r>
          </a:p>
          <a:p>
            <a:pPr marL="0" indent="0">
              <a:buNone/>
            </a:pP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7256933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7421" y="1152908"/>
            <a:ext cx="8966579" cy="4758314"/>
          </a:xfrm>
        </p:spPr>
        <p:txBody>
          <a:bodyPr>
            <a:normAutofit/>
          </a:bodyPr>
          <a:lstStyle/>
          <a:p>
            <a:pPr marL="0" indent="0">
              <a:buNone/>
            </a:pPr>
            <a:endParaRPr lang="en-IN" sz="3200" dirty="0" smtClean="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smtClean="0">
              <a:latin typeface="Times New Roman" panose="02020603050405020304" pitchFamily="18" charset="0"/>
              <a:cs typeface="Times New Roman" panose="02020603050405020304" pitchFamily="18" charset="0"/>
            </a:endParaRPr>
          </a:p>
          <a:p>
            <a:pPr marL="0" indent="0">
              <a:buNone/>
            </a:pPr>
            <a:r>
              <a:rPr lang="en-IN" sz="3200" dirty="0" smtClean="0">
                <a:latin typeface="Times New Roman" panose="02020603050405020304" pitchFamily="18" charset="0"/>
                <a:cs typeface="Times New Roman" panose="02020603050405020304" pitchFamily="18" charset="0"/>
              </a:rPr>
              <a:t>&gt; </a:t>
            </a:r>
            <a:r>
              <a:rPr lang="en-IN" sz="3200" dirty="0">
                <a:latin typeface="Times New Roman" panose="02020603050405020304" pitchFamily="18" charset="0"/>
                <a:cs typeface="Times New Roman" panose="02020603050405020304" pitchFamily="18" charset="0"/>
              </a:rPr>
              <a:t>subset(data1,data1&lt;3)=7</a:t>
            </a:r>
          </a:p>
          <a:p>
            <a:pPr marL="0" indent="0">
              <a:buNone/>
            </a:pPr>
            <a:r>
              <a:rPr lang="en-IN" sz="3200" dirty="0">
                <a:latin typeface="Times New Roman" panose="02020603050405020304" pitchFamily="18" charset="0"/>
                <a:cs typeface="Times New Roman" panose="02020603050405020304" pitchFamily="18" charset="0"/>
              </a:rPr>
              <a:t>Error in subset(data1, data1 &lt; 3) = 7 : </a:t>
            </a:r>
            <a:r>
              <a:rPr lang="en-IN" sz="3200" dirty="0" smtClean="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could not find function "subset&lt;-"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620441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204716" y="1152909"/>
            <a:ext cx="8939283" cy="4758314"/>
          </a:xfrm>
        </p:spPr>
        <p:txBody>
          <a:bodyPr>
            <a:noAutofit/>
          </a:bodyPr>
          <a:lstStyle/>
          <a:p>
            <a:pPr marL="0" indent="0">
              <a:buNone/>
            </a:pPr>
            <a:r>
              <a:rPr lang="en-US" sz="2800" dirty="0" smtClean="0">
                <a:latin typeface="Times New Roman" panose="02020603050405020304" pitchFamily="18" charset="0"/>
                <a:cs typeface="Times New Roman" panose="02020603050405020304" pitchFamily="18" charset="0"/>
              </a:rPr>
              <a:t>The following operators help you to form subsets of data in R</a:t>
            </a:r>
            <a:endParaRPr lang="en-IN" sz="2800" dirty="0">
              <a:latin typeface="Times New Roman" panose="02020603050405020304" pitchFamily="18" charset="0"/>
              <a:cs typeface="Times New Roman" panose="02020603050405020304" pitchFamily="18" charset="0"/>
            </a:endParaRPr>
          </a:p>
          <a:p>
            <a:pPr marL="0" indent="0" algn="just">
              <a:buNone/>
            </a:pPr>
            <a:r>
              <a:rPr lang="en-US" sz="2800" dirty="0" smtClean="0">
                <a:solidFill>
                  <a:srgbClr val="C00000"/>
                </a:solidFill>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-the dollar operator is used to select a single element of data . When this operator is used with a data frame, the result is always a vector</a:t>
            </a:r>
          </a:p>
          <a:p>
            <a:pPr marL="0" indent="0" algn="just">
              <a:buNone/>
            </a:pPr>
            <a:r>
              <a:rPr lang="en-US" sz="2800" dirty="0" smtClean="0">
                <a:solidFill>
                  <a:srgbClr val="C00000"/>
                </a:solidFill>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The double square brackets operator is used to return a single element. It provides the flexibility of referring the elements by their position rather than by name. Generally, it is used to represent the data stored in data frames and lists</a:t>
            </a:r>
          </a:p>
          <a:p>
            <a:pPr marL="0" indent="0" algn="just">
              <a:buNone/>
            </a:pPr>
            <a:r>
              <a:rPr lang="en-US" sz="2800" dirty="0" smtClean="0">
                <a:solidFill>
                  <a:srgbClr val="C00000"/>
                </a:solidFill>
                <a:latin typeface="Times New Roman" panose="02020603050405020304" pitchFamily="18" charset="0"/>
                <a:cs typeface="Times New Roman" panose="02020603050405020304" pitchFamily="18" charset="0"/>
              </a:rPr>
              <a:t>[ ] </a:t>
            </a:r>
            <a:r>
              <a:rPr lang="en-US" sz="2800" dirty="0" smtClean="0">
                <a:latin typeface="Times New Roman" panose="02020603050405020304" pitchFamily="18" charset="0"/>
                <a:cs typeface="Times New Roman" panose="02020603050405020304" pitchFamily="18" charset="0"/>
              </a:rPr>
              <a:t>-the single square brackets operator is used to extract multiple elements of data </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6123786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Data Frames</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94</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181854" y="1506676"/>
            <a:ext cx="8962146"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Data Frames are data displayed in a format as a table.</a:t>
            </a: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Data Frames can have different types of data inside 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While the first column can be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character</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the second and third can be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numeric</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or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logical</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However, each column should have the same type of data.</a:t>
            </a: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Use the </a:t>
            </a:r>
            <a:r>
              <a:rPr kumimoji="0" lang="en-US" altLang="en-US" sz="3200" b="0" i="0" u="none" strike="noStrike" cap="none" normalizeH="0" baseline="0" dirty="0" err="1" smtClean="0">
                <a:ln>
                  <a:noFill/>
                </a:ln>
                <a:solidFill>
                  <a:srgbClr val="DC143C"/>
                </a:solidFill>
                <a:effectLst/>
                <a:latin typeface="Times New Roman" panose="02020603050405020304" pitchFamily="18" charset="0"/>
                <a:cs typeface="Times New Roman" panose="02020603050405020304" pitchFamily="18" charset="0"/>
              </a:rPr>
              <a:t>data.frame</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 to create a data frame: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000000"/>
              </a:solidFill>
              <a:latin typeface="Times New Roman" panose="02020603050405020304" pitchFamily="18" charset="0"/>
              <a:cs typeface="Times New Roman" panose="02020603050405020304" pitchFamily="18" charset="0"/>
            </a:endParaRPr>
          </a:p>
          <a:p>
            <a:pPr marL="0" lvl="0" indent="0" defTabSz="914400">
              <a:buClrTx/>
              <a:buNone/>
            </a:pPr>
            <a:r>
              <a:rPr lang="en-IN" sz="3200" dirty="0"/>
              <a:t/>
            </a:r>
            <a:br>
              <a:rPr lang="en-IN" sz="3200" dirty="0"/>
            </a:b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5563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36478" y="787783"/>
            <a:ext cx="9007521" cy="5123439"/>
          </a:xfrm>
        </p:spPr>
        <p:txBody>
          <a:bodyPr>
            <a:noAutofit/>
          </a:bodyPr>
          <a:lstStyle/>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a:t>
            </a:r>
            <a:r>
              <a:rPr lang="en-IN" sz="3200" dirty="0">
                <a:latin typeface="Times New Roman" panose="02020603050405020304" pitchFamily="18" charset="0"/>
                <a:cs typeface="Times New Roman" panose="02020603050405020304" pitchFamily="18" charset="0"/>
              </a:rPr>
              <a:t>=</a:t>
            </a:r>
            <a:r>
              <a:rPr lang="en-IN" sz="3200" dirty="0" err="1">
                <a:latin typeface="Times New Roman" panose="02020603050405020304" pitchFamily="18" charset="0"/>
                <a:cs typeface="Times New Roman" panose="02020603050405020304" pitchFamily="18" charset="0"/>
              </a:rPr>
              <a:t>data.frame</a:t>
            </a:r>
            <a:r>
              <a:rPr lang="en-IN" sz="3200" dirty="0">
                <a:latin typeface="Times New Roman" panose="02020603050405020304" pitchFamily="18" charset="0"/>
                <a:cs typeface="Times New Roman" panose="02020603050405020304" pitchFamily="18" charset="0"/>
              </a:rPr>
              <a:t>(Training = c("Strength", "Stamina", "Other"),</a:t>
            </a:r>
          </a:p>
          <a:p>
            <a:pPr marL="0" indent="0">
              <a:buNone/>
            </a:pPr>
            <a:r>
              <a:rPr lang="en-IN" sz="3200" dirty="0">
                <a:latin typeface="Times New Roman" panose="02020603050405020304" pitchFamily="18" charset="0"/>
                <a:cs typeface="Times New Roman" panose="02020603050405020304" pitchFamily="18" charset="0"/>
              </a:rPr>
              <a:t>+ Pulse = c(100, 150, 120),</a:t>
            </a:r>
          </a:p>
          <a:p>
            <a:pPr marL="0" indent="0">
              <a:buNone/>
            </a:pPr>
            <a:r>
              <a:rPr lang="en-IN" sz="3200" dirty="0">
                <a:latin typeface="Times New Roman" panose="02020603050405020304" pitchFamily="18" charset="0"/>
                <a:cs typeface="Times New Roman" panose="02020603050405020304" pitchFamily="18" charset="0"/>
              </a:rPr>
              <a:t>+ Duration = c(60, 30, 45)</a:t>
            </a:r>
          </a:p>
          <a:p>
            <a:pPr marL="0" indent="0">
              <a:buNone/>
            </a:pPr>
            <a:r>
              <a:rPr lang="en-IN" sz="3200" dirty="0">
                <a:latin typeface="Times New Roman" panose="02020603050405020304" pitchFamily="18" charset="0"/>
                <a:cs typeface="Times New Roman" panose="02020603050405020304" pitchFamily="18" charset="0"/>
              </a:rPr>
              <a:t>+ )</a:t>
            </a:r>
          </a:p>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smtClean="0">
                <a:latin typeface="Times New Roman" panose="02020603050405020304" pitchFamily="18" charset="0"/>
                <a:cs typeface="Times New Roman" panose="02020603050405020304" pitchFamily="18" charset="0"/>
              </a:rPr>
              <a:t>Training </a:t>
            </a:r>
            <a:r>
              <a:rPr lang="en-IN" sz="3200" dirty="0">
                <a:latin typeface="Times New Roman" panose="02020603050405020304" pitchFamily="18" charset="0"/>
                <a:cs typeface="Times New Roman" panose="02020603050405020304" pitchFamily="18" charset="0"/>
              </a:rPr>
              <a:t>Pulse Duration</a:t>
            </a:r>
          </a:p>
          <a:p>
            <a:pPr marL="0" indent="0">
              <a:buNone/>
            </a:pPr>
            <a:r>
              <a:rPr lang="en-IN" sz="3200" dirty="0">
                <a:latin typeface="Times New Roman" panose="02020603050405020304" pitchFamily="18" charset="0"/>
                <a:cs typeface="Times New Roman" panose="02020603050405020304" pitchFamily="18" charset="0"/>
              </a:rPr>
              <a:t>1 Strength   100       60</a:t>
            </a:r>
          </a:p>
          <a:p>
            <a:pPr marL="0" indent="0">
              <a:buNone/>
            </a:pPr>
            <a:r>
              <a:rPr lang="en-IN" sz="3200" dirty="0">
                <a:latin typeface="Times New Roman" panose="02020603050405020304" pitchFamily="18" charset="0"/>
                <a:cs typeface="Times New Roman" panose="02020603050405020304" pitchFamily="18" charset="0"/>
              </a:rPr>
              <a:t>2  Stamina   150       30</a:t>
            </a:r>
          </a:p>
          <a:p>
            <a:pPr marL="0" indent="0">
              <a:buNone/>
            </a:pPr>
            <a:r>
              <a:rPr lang="en-IN" sz="3200" dirty="0">
                <a:latin typeface="Times New Roman" panose="02020603050405020304" pitchFamily="18" charset="0"/>
                <a:cs typeface="Times New Roman" panose="02020603050405020304" pitchFamily="18" charset="0"/>
              </a:rPr>
              <a:t>3    Other   120       </a:t>
            </a:r>
            <a:r>
              <a:rPr lang="en-IN" sz="3200" dirty="0" smtClean="0">
                <a:latin typeface="Times New Roman" panose="02020603050405020304" pitchFamily="18" charset="0"/>
                <a:cs typeface="Times New Roman" panose="02020603050405020304" pitchFamily="18" charset="0"/>
              </a:rPr>
              <a:t>45</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1813784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90193" y="787783"/>
            <a:ext cx="8023172" cy="5479904"/>
          </a:xfrm>
        </p:spPr>
        <p:txBody>
          <a:bodyPr>
            <a:noAutofit/>
          </a:bodyPr>
          <a:lstStyle/>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a:t>
            </a:r>
            <a:r>
              <a:rPr lang="en-IN" sz="3200" dirty="0">
                <a:latin typeface="Times New Roman" panose="02020603050405020304" pitchFamily="18" charset="0"/>
                <a:cs typeface="Times New Roman" panose="02020603050405020304" pitchFamily="18" charset="0"/>
              </a:rPr>
              <a:t>[1]</a:t>
            </a:r>
          </a:p>
          <a:p>
            <a:pPr marL="0" indent="0">
              <a:buNone/>
            </a:pPr>
            <a:r>
              <a:rPr lang="en-IN" sz="3200" dirty="0">
                <a:latin typeface="Times New Roman" panose="02020603050405020304" pitchFamily="18" charset="0"/>
                <a:cs typeface="Times New Roman" panose="02020603050405020304" pitchFamily="18" charset="0"/>
              </a:rPr>
              <a:t>  Training</a:t>
            </a:r>
          </a:p>
          <a:p>
            <a:pPr marL="0" indent="0">
              <a:buNone/>
            </a:pPr>
            <a:r>
              <a:rPr lang="en-IN" sz="3200" dirty="0">
                <a:latin typeface="Times New Roman" panose="02020603050405020304" pitchFamily="18" charset="0"/>
                <a:cs typeface="Times New Roman" panose="02020603050405020304" pitchFamily="18" charset="0"/>
              </a:rPr>
              <a:t>1 Strength</a:t>
            </a:r>
          </a:p>
          <a:p>
            <a:pPr marL="0" indent="0">
              <a:buNone/>
            </a:pPr>
            <a:r>
              <a:rPr lang="en-IN" sz="3200" dirty="0">
                <a:latin typeface="Times New Roman" panose="02020603050405020304" pitchFamily="18" charset="0"/>
                <a:cs typeface="Times New Roman" panose="02020603050405020304" pitchFamily="18" charset="0"/>
              </a:rPr>
              <a:t>2  Stamina</a:t>
            </a:r>
          </a:p>
          <a:p>
            <a:pPr marL="0" indent="0">
              <a:buNone/>
            </a:pPr>
            <a:r>
              <a:rPr lang="en-IN" sz="3200" dirty="0">
                <a:latin typeface="Times New Roman" panose="02020603050405020304" pitchFamily="18" charset="0"/>
                <a:cs typeface="Times New Roman" panose="02020603050405020304" pitchFamily="18" charset="0"/>
              </a:rPr>
              <a:t>3    Other</a:t>
            </a:r>
          </a:p>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a:t>
            </a:r>
            <a:r>
              <a:rPr lang="en-IN" sz="3200" dirty="0">
                <a:latin typeface="Times New Roman" panose="02020603050405020304" pitchFamily="18" charset="0"/>
                <a:cs typeface="Times New Roman" panose="02020603050405020304" pitchFamily="18" charset="0"/>
              </a:rPr>
              <a:t>[["Training"]]</a:t>
            </a:r>
          </a:p>
          <a:p>
            <a:pPr marL="0" indent="0">
              <a:buNone/>
            </a:pPr>
            <a:r>
              <a:rPr lang="en-IN" sz="3200" dirty="0">
                <a:latin typeface="Times New Roman" panose="02020603050405020304" pitchFamily="18" charset="0"/>
                <a:cs typeface="Times New Roman" panose="02020603050405020304" pitchFamily="18" charset="0"/>
              </a:rPr>
              <a:t>[1] "Strength" "Stamina"  "Other"   </a:t>
            </a:r>
          </a:p>
          <a:p>
            <a:pPr marL="0" indent="0">
              <a:buNone/>
            </a:pPr>
            <a:r>
              <a:rPr lang="en-IN" sz="3200" dirty="0">
                <a:latin typeface="Times New Roman" panose="02020603050405020304" pitchFamily="18" charset="0"/>
                <a:cs typeface="Times New Roman" panose="02020603050405020304" pitchFamily="18" charset="0"/>
              </a:rPr>
              <a:t>&gt; </a:t>
            </a:r>
          </a:p>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Data_Frame$Training</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[1] "Strength" "Stamina"  "Other"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96</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6820274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ctr"/>
            <a:r>
              <a:rPr lang="en-IN" b="1" dirty="0">
                <a:latin typeface="Times New Roman" panose="02020603050405020304" pitchFamily="18" charset="0"/>
                <a:cs typeface="Times New Roman" panose="02020603050405020304" pitchFamily="18" charset="0"/>
              </a:rPr>
              <a:t>Add a new row</a:t>
            </a:r>
          </a:p>
        </p:txBody>
      </p:sp>
      <p:sp>
        <p:nvSpPr>
          <p:cNvPr id="3" name="Content Placeholder 2"/>
          <p:cNvSpPr>
            <a:spLocks noGrp="1"/>
          </p:cNvSpPr>
          <p:nvPr>
            <p:ph idx="1"/>
          </p:nvPr>
        </p:nvSpPr>
        <p:spPr>
          <a:xfrm>
            <a:off x="511228" y="1152908"/>
            <a:ext cx="8537238" cy="5561791"/>
          </a:xfrm>
        </p:spPr>
        <p:txBody>
          <a:bodyPr>
            <a:normAutofit fontScale="77500" lnSpcReduction="20000"/>
          </a:bodyPr>
          <a:lstStyle/>
          <a:p>
            <a:pPr marL="0" indent="0" algn="ctr">
              <a:buNone/>
            </a:pPr>
            <a:r>
              <a:rPr lang="en-US" sz="3500" b="1" dirty="0" err="1">
                <a:latin typeface="Times New Roman" panose="02020603050405020304" pitchFamily="18" charset="0"/>
                <a:cs typeface="Times New Roman" panose="02020603050405020304" pitchFamily="18" charset="0"/>
              </a:rPr>
              <a:t>r</a:t>
            </a:r>
            <a:r>
              <a:rPr lang="en-US" sz="3500" b="1" dirty="0" err="1" smtClean="0">
                <a:latin typeface="Times New Roman" panose="02020603050405020304" pitchFamily="18" charset="0"/>
                <a:cs typeface="Times New Roman" panose="02020603050405020304" pitchFamily="18" charset="0"/>
              </a:rPr>
              <a:t>bind</a:t>
            </a:r>
            <a:r>
              <a:rPr lang="en-US" sz="3500" b="1" dirty="0" smtClean="0">
                <a:latin typeface="Times New Roman" panose="02020603050405020304" pitchFamily="18" charset="0"/>
                <a:cs typeface="Times New Roman" panose="02020603050405020304" pitchFamily="18" charset="0"/>
              </a:rPr>
              <a:t>() function</a:t>
            </a:r>
            <a:endParaRPr lang="en-IN" sz="3500" b="1" dirty="0" smtClean="0">
              <a:latin typeface="Times New Roman" panose="02020603050405020304" pitchFamily="18" charset="0"/>
              <a:cs typeface="Times New Roman" panose="02020603050405020304" pitchFamily="18" charset="0"/>
            </a:endParaRPr>
          </a:p>
          <a:p>
            <a:pPr marL="0" indent="0">
              <a:buNone/>
            </a:pPr>
            <a:r>
              <a:rPr lang="en-IN" sz="3500" dirty="0" smtClean="0">
                <a:latin typeface="Times New Roman" panose="02020603050405020304" pitchFamily="18" charset="0"/>
                <a:cs typeface="Times New Roman" panose="02020603050405020304" pitchFamily="18" charset="0"/>
              </a:rPr>
              <a:t>&gt; </a:t>
            </a:r>
            <a:r>
              <a:rPr lang="en-IN" sz="3500" dirty="0">
                <a:latin typeface="Times New Roman" panose="02020603050405020304" pitchFamily="18" charset="0"/>
                <a:cs typeface="Times New Roman" panose="02020603050405020304" pitchFamily="18" charset="0"/>
              </a:rPr>
              <a:t># Add a new row</a:t>
            </a:r>
          </a:p>
          <a:p>
            <a:pPr marL="0" indent="0">
              <a:buNone/>
            </a:pPr>
            <a:r>
              <a:rPr lang="en-IN" sz="3500" dirty="0" smtClean="0">
                <a:latin typeface="Times New Roman" panose="02020603050405020304" pitchFamily="18" charset="0"/>
                <a:cs typeface="Times New Roman" panose="02020603050405020304" pitchFamily="18" charset="0"/>
              </a:rPr>
              <a:t>&gt;</a:t>
            </a:r>
            <a:r>
              <a:rPr lang="en-IN" sz="3500" dirty="0" err="1" smtClean="0">
                <a:latin typeface="Times New Roman" panose="02020603050405020304" pitchFamily="18" charset="0"/>
                <a:cs typeface="Times New Roman" panose="02020603050405020304" pitchFamily="18" charset="0"/>
              </a:rPr>
              <a:t>New_row_DF</a:t>
            </a:r>
            <a:r>
              <a:rPr lang="en-IN" sz="3500" dirty="0" smtClean="0">
                <a:latin typeface="Times New Roman" panose="02020603050405020304" pitchFamily="18" charset="0"/>
                <a:cs typeface="Times New Roman" panose="02020603050405020304" pitchFamily="18" charset="0"/>
              </a:rPr>
              <a:t> </a:t>
            </a:r>
            <a:r>
              <a:rPr lang="en-IN" sz="3500" dirty="0">
                <a:latin typeface="Times New Roman" panose="02020603050405020304" pitchFamily="18" charset="0"/>
                <a:cs typeface="Times New Roman" panose="02020603050405020304" pitchFamily="18" charset="0"/>
              </a:rPr>
              <a:t>&lt;- </a:t>
            </a:r>
            <a:r>
              <a:rPr lang="en-IN" sz="3500" dirty="0" err="1">
                <a:latin typeface="Times New Roman" panose="02020603050405020304" pitchFamily="18" charset="0"/>
                <a:cs typeface="Times New Roman" panose="02020603050405020304" pitchFamily="18" charset="0"/>
              </a:rPr>
              <a:t>rbind</a:t>
            </a:r>
            <a:r>
              <a:rPr lang="en-IN" sz="3500" dirty="0">
                <a:latin typeface="Times New Roman" panose="02020603050405020304" pitchFamily="18" charset="0"/>
                <a:cs typeface="Times New Roman" panose="02020603050405020304" pitchFamily="18" charset="0"/>
              </a:rPr>
              <a:t>(</a:t>
            </a:r>
            <a:r>
              <a:rPr lang="en-IN" sz="3500" dirty="0" err="1">
                <a:latin typeface="Times New Roman" panose="02020603050405020304" pitchFamily="18" charset="0"/>
                <a:cs typeface="Times New Roman" panose="02020603050405020304" pitchFamily="18" charset="0"/>
              </a:rPr>
              <a:t>Data_Frame</a:t>
            </a:r>
            <a:r>
              <a:rPr lang="en-IN" sz="3500" dirty="0">
                <a:latin typeface="Times New Roman" panose="02020603050405020304" pitchFamily="18" charset="0"/>
                <a:cs typeface="Times New Roman" panose="02020603050405020304" pitchFamily="18" charset="0"/>
              </a:rPr>
              <a:t>, c("Strength", 110, 110</a:t>
            </a:r>
            <a:r>
              <a:rPr lang="en-IN" sz="3500" dirty="0" smtClean="0">
                <a:latin typeface="Times New Roman" panose="02020603050405020304" pitchFamily="18" charset="0"/>
                <a:cs typeface="Times New Roman" panose="02020603050405020304" pitchFamily="18" charset="0"/>
              </a:rPr>
              <a:t>))</a:t>
            </a:r>
          </a:p>
          <a:p>
            <a:pPr marL="0" indent="0">
              <a:buNone/>
            </a:pPr>
            <a:endParaRPr lang="en-IN" sz="3500" dirty="0">
              <a:latin typeface="Times New Roman" panose="02020603050405020304" pitchFamily="18" charset="0"/>
              <a:cs typeface="Times New Roman" panose="02020603050405020304" pitchFamily="18" charset="0"/>
            </a:endParaRPr>
          </a:p>
          <a:p>
            <a:pPr marL="0" indent="0">
              <a:buNone/>
            </a:pPr>
            <a:r>
              <a:rPr lang="en-IN" sz="3500" dirty="0">
                <a:latin typeface="Times New Roman" panose="02020603050405020304" pitchFamily="18" charset="0"/>
                <a:cs typeface="Times New Roman" panose="02020603050405020304" pitchFamily="18" charset="0"/>
              </a:rPr>
              <a:t>&gt; # Print the new row</a:t>
            </a:r>
          </a:p>
          <a:p>
            <a:pPr marL="0" indent="0">
              <a:buNone/>
            </a:pPr>
            <a:r>
              <a:rPr lang="en-IN" sz="3500" dirty="0">
                <a:latin typeface="Times New Roman" panose="02020603050405020304" pitchFamily="18" charset="0"/>
                <a:cs typeface="Times New Roman" panose="02020603050405020304" pitchFamily="18" charset="0"/>
              </a:rPr>
              <a:t>&gt; </a:t>
            </a:r>
            <a:r>
              <a:rPr lang="en-IN" sz="3500" dirty="0" err="1">
                <a:latin typeface="Times New Roman" panose="02020603050405020304" pitchFamily="18" charset="0"/>
                <a:cs typeface="Times New Roman" panose="02020603050405020304" pitchFamily="18" charset="0"/>
              </a:rPr>
              <a:t>New_row_DF</a:t>
            </a:r>
            <a:endParaRPr lang="en-IN" sz="3500" dirty="0">
              <a:latin typeface="Times New Roman" panose="02020603050405020304" pitchFamily="18" charset="0"/>
              <a:cs typeface="Times New Roman" panose="02020603050405020304" pitchFamily="18" charset="0"/>
            </a:endParaRPr>
          </a:p>
          <a:p>
            <a:pPr marL="0" indent="0">
              <a:buNone/>
            </a:pPr>
            <a:r>
              <a:rPr lang="en-IN" sz="3500" dirty="0">
                <a:latin typeface="Times New Roman" panose="02020603050405020304" pitchFamily="18" charset="0"/>
                <a:cs typeface="Times New Roman" panose="02020603050405020304" pitchFamily="18" charset="0"/>
              </a:rPr>
              <a:t>  </a:t>
            </a:r>
            <a:r>
              <a:rPr lang="en-IN" sz="3500" dirty="0" smtClean="0">
                <a:latin typeface="Times New Roman" panose="02020603050405020304" pitchFamily="18" charset="0"/>
                <a:cs typeface="Times New Roman" panose="02020603050405020304" pitchFamily="18" charset="0"/>
              </a:rPr>
              <a:t>Training   </a:t>
            </a:r>
            <a:r>
              <a:rPr lang="en-IN" sz="3500" dirty="0">
                <a:latin typeface="Times New Roman" panose="02020603050405020304" pitchFamily="18" charset="0"/>
                <a:cs typeface="Times New Roman" panose="02020603050405020304" pitchFamily="18" charset="0"/>
              </a:rPr>
              <a:t>Pulse </a:t>
            </a:r>
            <a:r>
              <a:rPr lang="en-IN" sz="3500" dirty="0" smtClean="0">
                <a:latin typeface="Times New Roman" panose="02020603050405020304" pitchFamily="18" charset="0"/>
                <a:cs typeface="Times New Roman" panose="02020603050405020304" pitchFamily="18" charset="0"/>
              </a:rPr>
              <a:t>   Duration</a:t>
            </a:r>
            <a:endParaRPr lang="en-IN" sz="3500" dirty="0">
              <a:latin typeface="Times New Roman" panose="02020603050405020304" pitchFamily="18" charset="0"/>
              <a:cs typeface="Times New Roman" panose="02020603050405020304" pitchFamily="18" charset="0"/>
            </a:endParaRPr>
          </a:p>
          <a:p>
            <a:pPr marL="0" indent="0">
              <a:buNone/>
            </a:pPr>
            <a:r>
              <a:rPr lang="en-IN" sz="3500" dirty="0">
                <a:latin typeface="Times New Roman" panose="02020603050405020304" pitchFamily="18" charset="0"/>
                <a:cs typeface="Times New Roman" panose="02020603050405020304" pitchFamily="18" charset="0"/>
              </a:rPr>
              <a:t>1 Strength   100       60</a:t>
            </a:r>
          </a:p>
          <a:p>
            <a:pPr marL="0" indent="0">
              <a:buNone/>
            </a:pPr>
            <a:r>
              <a:rPr lang="en-IN" sz="3500" dirty="0">
                <a:latin typeface="Times New Roman" panose="02020603050405020304" pitchFamily="18" charset="0"/>
                <a:cs typeface="Times New Roman" panose="02020603050405020304" pitchFamily="18" charset="0"/>
              </a:rPr>
              <a:t>2  Stamina   150       30</a:t>
            </a:r>
          </a:p>
          <a:p>
            <a:pPr marL="0" indent="0">
              <a:buNone/>
            </a:pPr>
            <a:r>
              <a:rPr lang="en-IN" sz="3500" dirty="0">
                <a:latin typeface="Times New Roman" panose="02020603050405020304" pitchFamily="18" charset="0"/>
                <a:cs typeface="Times New Roman" panose="02020603050405020304" pitchFamily="18" charset="0"/>
              </a:rPr>
              <a:t>3    Other   </a:t>
            </a:r>
            <a:r>
              <a:rPr lang="en-IN" sz="3500" dirty="0" smtClean="0">
                <a:latin typeface="Times New Roman" panose="02020603050405020304" pitchFamily="18" charset="0"/>
                <a:cs typeface="Times New Roman" panose="02020603050405020304" pitchFamily="18" charset="0"/>
              </a:rPr>
              <a:t>   120       </a:t>
            </a:r>
            <a:r>
              <a:rPr lang="en-IN" sz="3500" dirty="0">
                <a:latin typeface="Times New Roman" panose="02020603050405020304" pitchFamily="18" charset="0"/>
                <a:cs typeface="Times New Roman" panose="02020603050405020304" pitchFamily="18" charset="0"/>
              </a:rPr>
              <a:t>45</a:t>
            </a:r>
          </a:p>
          <a:p>
            <a:pPr marL="0" indent="0">
              <a:buNone/>
            </a:pPr>
            <a:r>
              <a:rPr lang="en-IN" sz="3500" dirty="0">
                <a:latin typeface="Times New Roman" panose="02020603050405020304" pitchFamily="18" charset="0"/>
                <a:cs typeface="Times New Roman" panose="02020603050405020304" pitchFamily="18" charset="0"/>
              </a:rPr>
              <a:t>4 Strength   </a:t>
            </a:r>
            <a:r>
              <a:rPr lang="en-IN" sz="3500" dirty="0" smtClean="0">
                <a:latin typeface="Times New Roman" panose="02020603050405020304" pitchFamily="18" charset="0"/>
                <a:cs typeface="Times New Roman" panose="02020603050405020304" pitchFamily="18" charset="0"/>
              </a:rPr>
              <a:t>  110        110</a:t>
            </a:r>
            <a:endParaRPr lang="en-IN" sz="35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97</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4843815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Add Columns</a:t>
            </a:r>
            <a:r>
              <a:rPr lang="en-IN" dirty="0"/>
              <a:t/>
            </a:r>
            <a:br>
              <a:rPr lang="en-IN" dirty="0"/>
            </a:b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98</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359274" y="1348800"/>
            <a:ext cx="8634602"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Use the </a:t>
            </a:r>
            <a:r>
              <a:rPr kumimoji="0" lang="en-US" altLang="en-US" sz="3200" b="0" i="0" u="none" strike="noStrike" cap="none" normalizeH="0" baseline="0" dirty="0" err="1" smtClean="0">
                <a:ln>
                  <a:noFill/>
                </a:ln>
                <a:solidFill>
                  <a:srgbClr val="DC143C"/>
                </a:solidFill>
                <a:effectLst/>
                <a:latin typeface="Times New Roman" panose="02020603050405020304" pitchFamily="18" charset="0"/>
                <a:cs typeface="Times New Roman" panose="02020603050405020304" pitchFamily="18" charset="0"/>
              </a:rPr>
              <a:t>cbind</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 to add new columns in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Data Frame</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&gt; </a:t>
            </a:r>
            <a:r>
              <a:rPr lang="en-IN" altLang="en-US" sz="3200" dirty="0" err="1">
                <a:latin typeface="Times New Roman" panose="02020603050405020304" pitchFamily="18" charset="0"/>
                <a:cs typeface="Times New Roman" panose="02020603050405020304" pitchFamily="18" charset="0"/>
              </a:rPr>
              <a:t>New_col_DF</a:t>
            </a:r>
            <a:r>
              <a:rPr lang="en-IN" altLang="en-US" sz="3200" dirty="0">
                <a:latin typeface="Times New Roman" panose="02020603050405020304" pitchFamily="18" charset="0"/>
                <a:cs typeface="Times New Roman" panose="02020603050405020304" pitchFamily="18" charset="0"/>
              </a:rPr>
              <a:t> &lt;- </a:t>
            </a:r>
            <a:r>
              <a:rPr lang="en-IN" altLang="en-US" sz="3200" dirty="0" err="1">
                <a:latin typeface="Times New Roman" panose="02020603050405020304" pitchFamily="18" charset="0"/>
                <a:cs typeface="Times New Roman" panose="02020603050405020304" pitchFamily="18" charset="0"/>
              </a:rPr>
              <a:t>cbind</a:t>
            </a:r>
            <a:r>
              <a:rPr lang="en-IN" altLang="en-US" sz="3200" dirty="0">
                <a:latin typeface="Times New Roman" panose="02020603050405020304" pitchFamily="18" charset="0"/>
                <a:cs typeface="Times New Roman" panose="02020603050405020304" pitchFamily="18" charset="0"/>
              </a:rPr>
              <a:t>(</a:t>
            </a:r>
            <a:r>
              <a:rPr lang="en-IN" altLang="en-US" sz="3200" dirty="0" err="1">
                <a:latin typeface="Times New Roman" panose="02020603050405020304" pitchFamily="18" charset="0"/>
                <a:cs typeface="Times New Roman" panose="02020603050405020304" pitchFamily="18" charset="0"/>
              </a:rPr>
              <a:t>Data_Frame</a:t>
            </a:r>
            <a:r>
              <a:rPr lang="en-IN" altLang="en-US" sz="3200" dirty="0">
                <a:latin typeface="Times New Roman" panose="02020603050405020304" pitchFamily="18" charset="0"/>
                <a:cs typeface="Times New Roman" panose="02020603050405020304" pitchFamily="18" charset="0"/>
              </a:rPr>
              <a:t>, Steps = c(1000, 6000, 2000))</a:t>
            </a:r>
          </a:p>
          <a:p>
            <a:pPr marL="0" lvl="0" indent="0" defTabSz="914400">
              <a:buClrTx/>
              <a:buNone/>
            </a:pPr>
            <a:r>
              <a:rPr lang="en-IN" altLang="en-US" sz="3200" dirty="0">
                <a:latin typeface="Times New Roman" panose="02020603050405020304" pitchFamily="18" charset="0"/>
                <a:cs typeface="Times New Roman" panose="02020603050405020304" pitchFamily="18" charset="0"/>
              </a:rPr>
              <a:t>&gt; </a:t>
            </a:r>
            <a:r>
              <a:rPr lang="en-IN" altLang="en-US" sz="3200" dirty="0" err="1">
                <a:latin typeface="Times New Roman" panose="02020603050405020304" pitchFamily="18" charset="0"/>
                <a:cs typeface="Times New Roman" panose="02020603050405020304" pitchFamily="18" charset="0"/>
              </a:rPr>
              <a:t>New_col_DF</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  Training Pulse Duration </a:t>
            </a:r>
            <a:r>
              <a:rPr lang="en-IN" altLang="en-US" sz="3200" dirty="0" smtClean="0">
                <a:latin typeface="Times New Roman" panose="02020603050405020304" pitchFamily="18" charset="0"/>
                <a:cs typeface="Times New Roman" panose="02020603050405020304" pitchFamily="18" charset="0"/>
              </a:rPr>
              <a:t> Steps</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1 Strength   100       60  </a:t>
            </a:r>
            <a:r>
              <a:rPr lang="en-IN" altLang="en-US" sz="3200" dirty="0" smtClean="0">
                <a:latin typeface="Times New Roman" panose="02020603050405020304" pitchFamily="18" charset="0"/>
                <a:cs typeface="Times New Roman" panose="02020603050405020304" pitchFamily="18" charset="0"/>
              </a:rPr>
              <a:t>   1000</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2  Stamina   150       30  </a:t>
            </a:r>
            <a:r>
              <a:rPr lang="en-IN" altLang="en-US" sz="3200" dirty="0" smtClean="0">
                <a:latin typeface="Times New Roman" panose="02020603050405020304" pitchFamily="18" charset="0"/>
                <a:cs typeface="Times New Roman" panose="02020603050405020304" pitchFamily="18" charset="0"/>
              </a:rPr>
              <a:t>   6000</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3    Other   </a:t>
            </a:r>
            <a:r>
              <a:rPr lang="en-IN" altLang="en-US" sz="3200" dirty="0" smtClean="0">
                <a:latin typeface="Times New Roman" panose="02020603050405020304" pitchFamily="18" charset="0"/>
                <a:cs typeface="Times New Roman" panose="02020603050405020304" pitchFamily="18" charset="0"/>
              </a:rPr>
              <a:t>  120        45     2000</a:t>
            </a:r>
            <a:endParaRPr lang="en-IN" altLang="en-US" sz="3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85740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b="1" dirty="0" smtClean="0">
                <a:latin typeface="Times New Roman" panose="02020603050405020304" pitchFamily="18" charset="0"/>
                <a:cs typeface="Times New Roman" panose="02020603050405020304" pitchFamily="18" charset="0"/>
              </a:rPr>
              <a:t>Number </a:t>
            </a:r>
            <a:r>
              <a:rPr lang="en-IN" b="1" dirty="0">
                <a:latin typeface="Times New Roman" panose="02020603050405020304" pitchFamily="18" charset="0"/>
                <a:cs typeface="Times New Roman" panose="02020603050405020304" pitchFamily="18" charset="0"/>
              </a:rPr>
              <a:t>of Rows and Columns</a:t>
            </a:r>
            <a:r>
              <a:rPr lang="en-IN" dirty="0"/>
              <a:t/>
            </a:r>
            <a:br>
              <a:rPr lang="en-IN" dirty="0"/>
            </a:br>
            <a:endParaRPr lang="en-IN" dirty="0"/>
          </a:p>
        </p:txBody>
      </p:sp>
      <p:sp>
        <p:nvSpPr>
          <p:cNvPr id="3" name="Content Placeholder 2"/>
          <p:cNvSpPr>
            <a:spLocks noGrp="1"/>
          </p:cNvSpPr>
          <p:nvPr>
            <p:ph idx="1"/>
          </p:nvPr>
        </p:nvSpPr>
        <p:spPr>
          <a:xfrm>
            <a:off x="382137" y="1651379"/>
            <a:ext cx="8625385" cy="4259843"/>
          </a:xfrm>
        </p:spPr>
        <p:txBody>
          <a:bodyPr>
            <a:normAutofit fontScale="62500" lnSpcReduction="20000"/>
          </a:bodyPr>
          <a:lstStyle/>
          <a:p>
            <a:pPr marL="0" indent="0">
              <a:buNone/>
            </a:pPr>
            <a:r>
              <a:rPr lang="en-IN" sz="4600" dirty="0">
                <a:latin typeface="Times New Roman" panose="02020603050405020304" pitchFamily="18" charset="0"/>
                <a:cs typeface="Times New Roman" panose="02020603050405020304" pitchFamily="18" charset="0"/>
              </a:rPr>
              <a:t>&gt; dim(</a:t>
            </a:r>
            <a:r>
              <a:rPr lang="en-IN" sz="4600" dirty="0" err="1">
                <a:latin typeface="Times New Roman" panose="02020603050405020304" pitchFamily="18" charset="0"/>
                <a:cs typeface="Times New Roman" panose="02020603050405020304" pitchFamily="18" charset="0"/>
              </a:rPr>
              <a:t>Data_Frame</a:t>
            </a:r>
            <a:r>
              <a:rPr lang="en-IN" sz="4600" dirty="0" smtClean="0">
                <a:latin typeface="Times New Roman" panose="02020603050405020304" pitchFamily="18" charset="0"/>
                <a:cs typeface="Times New Roman" panose="02020603050405020304" pitchFamily="18" charset="0"/>
              </a:rPr>
              <a:t>)   #dimensions</a:t>
            </a:r>
            <a:endParaRPr lang="en-IN" sz="4600" dirty="0">
              <a:latin typeface="Times New Roman" panose="02020603050405020304" pitchFamily="18" charset="0"/>
              <a:cs typeface="Times New Roman" panose="02020603050405020304" pitchFamily="18" charset="0"/>
            </a:endParaRPr>
          </a:p>
          <a:p>
            <a:pPr marL="0" indent="0">
              <a:buNone/>
            </a:pPr>
            <a:r>
              <a:rPr lang="en-IN" sz="4600" dirty="0">
                <a:latin typeface="Times New Roman" panose="02020603050405020304" pitchFamily="18" charset="0"/>
                <a:cs typeface="Times New Roman" panose="02020603050405020304" pitchFamily="18" charset="0"/>
              </a:rPr>
              <a:t>[1] 3 </a:t>
            </a:r>
            <a:r>
              <a:rPr lang="en-IN" sz="4600" dirty="0" smtClean="0">
                <a:latin typeface="Times New Roman" panose="02020603050405020304" pitchFamily="18" charset="0"/>
                <a:cs typeface="Times New Roman" panose="02020603050405020304" pitchFamily="18" charset="0"/>
              </a:rPr>
              <a:t>3</a:t>
            </a: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lgn="just">
              <a:buNone/>
            </a:pPr>
            <a:r>
              <a:rPr lang="en-US" altLang="en-US" sz="4600" dirty="0">
                <a:solidFill>
                  <a:srgbClr val="000000"/>
                </a:solidFill>
                <a:latin typeface="Times New Roman" panose="02020603050405020304" pitchFamily="18" charset="0"/>
                <a:cs typeface="Times New Roman" panose="02020603050405020304" pitchFamily="18" charset="0"/>
              </a:rPr>
              <a:t>You can also use the </a:t>
            </a:r>
            <a:r>
              <a:rPr lang="en-US" altLang="en-US" sz="4600" dirty="0" err="1">
                <a:solidFill>
                  <a:srgbClr val="DC143C"/>
                </a:solidFill>
                <a:latin typeface="Times New Roman" panose="02020603050405020304" pitchFamily="18" charset="0"/>
                <a:cs typeface="Times New Roman" panose="02020603050405020304" pitchFamily="18" charset="0"/>
              </a:rPr>
              <a:t>ncol</a:t>
            </a:r>
            <a:r>
              <a:rPr lang="en-US" altLang="en-US" sz="4600" dirty="0">
                <a:solidFill>
                  <a:srgbClr val="DC143C"/>
                </a:solidFill>
                <a:latin typeface="Times New Roman" panose="02020603050405020304" pitchFamily="18" charset="0"/>
                <a:cs typeface="Times New Roman" panose="02020603050405020304" pitchFamily="18" charset="0"/>
              </a:rPr>
              <a:t>()</a:t>
            </a:r>
            <a:r>
              <a:rPr lang="en-US" altLang="en-US" sz="4600" dirty="0">
                <a:solidFill>
                  <a:srgbClr val="000000"/>
                </a:solidFill>
                <a:latin typeface="Times New Roman" panose="02020603050405020304" pitchFamily="18" charset="0"/>
                <a:cs typeface="Times New Roman" panose="02020603050405020304" pitchFamily="18" charset="0"/>
              </a:rPr>
              <a:t> function to find the number of columns and </a:t>
            </a:r>
            <a:r>
              <a:rPr lang="en-US" altLang="en-US" sz="4600" dirty="0" err="1">
                <a:solidFill>
                  <a:srgbClr val="DC143C"/>
                </a:solidFill>
                <a:latin typeface="Times New Roman" panose="02020603050405020304" pitchFamily="18" charset="0"/>
                <a:cs typeface="Times New Roman" panose="02020603050405020304" pitchFamily="18" charset="0"/>
              </a:rPr>
              <a:t>nrow</a:t>
            </a:r>
            <a:r>
              <a:rPr lang="en-US" altLang="en-US" sz="4600" dirty="0">
                <a:solidFill>
                  <a:srgbClr val="DC143C"/>
                </a:solidFill>
                <a:latin typeface="Times New Roman" panose="02020603050405020304" pitchFamily="18" charset="0"/>
                <a:cs typeface="Times New Roman" panose="02020603050405020304" pitchFamily="18" charset="0"/>
              </a:rPr>
              <a:t>()</a:t>
            </a:r>
            <a:r>
              <a:rPr lang="en-US" altLang="en-US" sz="4600" dirty="0">
                <a:solidFill>
                  <a:srgbClr val="000000"/>
                </a:solidFill>
                <a:latin typeface="Times New Roman" panose="02020603050405020304" pitchFamily="18" charset="0"/>
                <a:cs typeface="Times New Roman" panose="02020603050405020304" pitchFamily="18" charset="0"/>
              </a:rPr>
              <a:t> to find the number of </a:t>
            </a:r>
            <a:r>
              <a:rPr lang="en-US" altLang="en-US" sz="4600" dirty="0" smtClean="0">
                <a:solidFill>
                  <a:srgbClr val="000000"/>
                </a:solidFill>
                <a:latin typeface="Times New Roman" panose="02020603050405020304" pitchFamily="18" charset="0"/>
                <a:cs typeface="Times New Roman" panose="02020603050405020304" pitchFamily="18" charset="0"/>
              </a:rPr>
              <a:t>rows</a:t>
            </a:r>
            <a:endParaRPr lang="en-US" altLang="en-US" sz="4600" dirty="0">
              <a:solidFill>
                <a:srgbClr val="000000"/>
              </a:solidFill>
              <a:latin typeface="Times New Roman" panose="02020603050405020304" pitchFamily="18" charset="0"/>
              <a:cs typeface="Times New Roman" panose="02020603050405020304" pitchFamily="18" charset="0"/>
            </a:endParaRPr>
          </a:p>
          <a:p>
            <a:pPr marL="0" indent="0">
              <a:buNone/>
            </a:pPr>
            <a:r>
              <a:rPr lang="en-US" altLang="en-US" sz="4600" dirty="0">
                <a:solidFill>
                  <a:schemeClr val="tx1"/>
                </a:solidFill>
                <a:latin typeface="Times New Roman" panose="02020603050405020304" pitchFamily="18" charset="0"/>
                <a:cs typeface="Times New Roman" panose="02020603050405020304" pitchFamily="18" charset="0"/>
              </a:rPr>
              <a:t>&gt; </a:t>
            </a:r>
            <a:r>
              <a:rPr lang="en-US" altLang="en-US" sz="4600" dirty="0" err="1">
                <a:solidFill>
                  <a:schemeClr val="tx1"/>
                </a:solidFill>
                <a:latin typeface="Times New Roman" panose="02020603050405020304" pitchFamily="18" charset="0"/>
                <a:cs typeface="Times New Roman" panose="02020603050405020304" pitchFamily="18" charset="0"/>
              </a:rPr>
              <a:t>ncol</a:t>
            </a:r>
            <a:r>
              <a:rPr lang="en-US" altLang="en-US" sz="4600" dirty="0">
                <a:solidFill>
                  <a:schemeClr val="tx1"/>
                </a:solidFill>
                <a:latin typeface="Times New Roman" panose="02020603050405020304" pitchFamily="18" charset="0"/>
                <a:cs typeface="Times New Roman" panose="02020603050405020304" pitchFamily="18" charset="0"/>
              </a:rPr>
              <a:t>(</a:t>
            </a:r>
            <a:r>
              <a:rPr lang="en-US" altLang="en-US" sz="4600" dirty="0" err="1">
                <a:solidFill>
                  <a:schemeClr val="tx1"/>
                </a:solidFill>
                <a:latin typeface="Times New Roman" panose="02020603050405020304" pitchFamily="18" charset="0"/>
                <a:cs typeface="Times New Roman" panose="02020603050405020304" pitchFamily="18" charset="0"/>
              </a:rPr>
              <a:t>Data_Frame</a:t>
            </a:r>
            <a:r>
              <a:rPr lang="en-US" altLang="en-US" sz="4600" dirty="0">
                <a:solidFill>
                  <a:schemeClr val="tx1"/>
                </a:solidFill>
                <a:latin typeface="Times New Roman" panose="02020603050405020304" pitchFamily="18" charset="0"/>
                <a:cs typeface="Times New Roman" panose="02020603050405020304" pitchFamily="18" charset="0"/>
              </a:rPr>
              <a:t>)</a:t>
            </a:r>
          </a:p>
          <a:p>
            <a:pPr marL="0" indent="0">
              <a:buNone/>
            </a:pPr>
            <a:r>
              <a:rPr lang="en-US" altLang="en-US" sz="4600" dirty="0">
                <a:solidFill>
                  <a:schemeClr val="tx1"/>
                </a:solidFill>
                <a:latin typeface="Times New Roman" panose="02020603050405020304" pitchFamily="18" charset="0"/>
                <a:cs typeface="Times New Roman" panose="02020603050405020304" pitchFamily="18" charset="0"/>
              </a:rPr>
              <a:t>[1] </a:t>
            </a:r>
            <a:r>
              <a:rPr lang="en-US" altLang="en-US" sz="4600" dirty="0" smtClean="0">
                <a:solidFill>
                  <a:schemeClr val="tx1"/>
                </a:solidFill>
                <a:latin typeface="Times New Roman" panose="02020603050405020304" pitchFamily="18" charset="0"/>
                <a:cs typeface="Times New Roman" panose="02020603050405020304" pitchFamily="18" charset="0"/>
              </a:rPr>
              <a:t>3</a:t>
            </a:r>
          </a:p>
          <a:p>
            <a:pPr marL="0" indent="0">
              <a:buNone/>
            </a:pPr>
            <a:r>
              <a:rPr lang="en-US" altLang="en-US" sz="4600" dirty="0">
                <a:solidFill>
                  <a:schemeClr val="tx1"/>
                </a:solidFill>
                <a:latin typeface="Times New Roman" panose="02020603050405020304" pitchFamily="18" charset="0"/>
                <a:cs typeface="Times New Roman" panose="02020603050405020304" pitchFamily="18" charset="0"/>
              </a:rPr>
              <a:t>&gt; </a:t>
            </a:r>
            <a:r>
              <a:rPr lang="en-US" altLang="en-US" sz="4600" dirty="0" err="1">
                <a:solidFill>
                  <a:schemeClr val="tx1"/>
                </a:solidFill>
                <a:latin typeface="Times New Roman" panose="02020603050405020304" pitchFamily="18" charset="0"/>
                <a:cs typeface="Times New Roman" panose="02020603050405020304" pitchFamily="18" charset="0"/>
              </a:rPr>
              <a:t>nrow</a:t>
            </a:r>
            <a:r>
              <a:rPr lang="en-US" altLang="en-US" sz="4600" dirty="0">
                <a:solidFill>
                  <a:schemeClr val="tx1"/>
                </a:solidFill>
                <a:latin typeface="Times New Roman" panose="02020603050405020304" pitchFamily="18" charset="0"/>
                <a:cs typeface="Times New Roman" panose="02020603050405020304" pitchFamily="18" charset="0"/>
              </a:rPr>
              <a:t>(</a:t>
            </a:r>
            <a:r>
              <a:rPr lang="en-US" altLang="en-US" sz="4600" dirty="0" err="1">
                <a:solidFill>
                  <a:schemeClr val="tx1"/>
                </a:solidFill>
                <a:latin typeface="Times New Roman" panose="02020603050405020304" pitchFamily="18" charset="0"/>
                <a:cs typeface="Times New Roman" panose="02020603050405020304" pitchFamily="18" charset="0"/>
              </a:rPr>
              <a:t>Data_Frame</a:t>
            </a:r>
            <a:r>
              <a:rPr lang="en-US" altLang="en-US" sz="4600" dirty="0">
                <a:solidFill>
                  <a:schemeClr val="tx1"/>
                </a:solidFill>
                <a:latin typeface="Times New Roman" panose="02020603050405020304" pitchFamily="18" charset="0"/>
                <a:cs typeface="Times New Roman" panose="02020603050405020304" pitchFamily="18" charset="0"/>
              </a:rPr>
              <a:t>)</a:t>
            </a:r>
          </a:p>
          <a:p>
            <a:pPr marL="0" indent="0">
              <a:buNone/>
            </a:pPr>
            <a:r>
              <a:rPr lang="en-US" altLang="en-US" sz="4600" dirty="0">
                <a:solidFill>
                  <a:schemeClr val="tx1"/>
                </a:solidFill>
                <a:latin typeface="Times New Roman" panose="02020603050405020304" pitchFamily="18" charset="0"/>
                <a:cs typeface="Times New Roman" panose="02020603050405020304" pitchFamily="18" charset="0"/>
              </a:rPr>
              <a:t>[1] 3</a:t>
            </a:r>
          </a:p>
          <a:p>
            <a:pPr marL="0" indent="0">
              <a:buNone/>
            </a:pPr>
            <a:endParaRPr lang="en-US" altLang="en-US" sz="46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US" altLang="en-US" sz="46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en-US" sz="36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600" dirty="0" smtClean="0">
              <a:latin typeface="Times New Roman" panose="02020603050405020304" pitchFamily="18"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a:p>
            <a:pPr marL="0" indent="0">
              <a:buNone/>
            </a:pPr>
            <a:endParaRPr lang="en-IN"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99</a:t>
            </a:fld>
            <a:endParaRPr lang="en-US" sz="1400">
              <a:solidFill>
                <a:srgbClr val="000000"/>
              </a:solidFill>
              <a:latin typeface="Arial"/>
              <a:ea typeface="Arial"/>
              <a:cs typeface="Arial"/>
              <a:sym typeface="Arial"/>
            </a:endParaRPr>
          </a:p>
        </p:txBody>
      </p:sp>
      <p:sp>
        <p:nvSpPr>
          <p:cNvPr id="5" name="Rectangle 1"/>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02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1634</TotalTime>
  <Words>5649</Words>
  <Application>Microsoft Office PowerPoint</Application>
  <PresentationFormat>On-screen Show (4:3)</PresentationFormat>
  <Paragraphs>1022</Paragraphs>
  <Slides>166</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166</vt:i4>
      </vt:variant>
    </vt:vector>
  </HeadingPairs>
  <TitlesOfParts>
    <vt:vector size="173" baseType="lpstr">
      <vt:lpstr>Wingdings</vt:lpstr>
      <vt:lpstr>Times New Roman</vt:lpstr>
      <vt:lpstr>Wingdings 3</vt:lpstr>
      <vt:lpstr>Arial</vt:lpstr>
      <vt:lpstr>Calibri</vt:lpstr>
      <vt:lpstr>Century Gothic</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Examples</vt:lpstr>
      <vt:lpstr>PowerPoint Presentation</vt:lpstr>
      <vt:lpstr>Calling Functions in R</vt:lpstr>
      <vt:lpstr>PowerPoint Presentation</vt:lpstr>
      <vt:lpstr>R – Vectors</vt:lpstr>
      <vt:lpstr>Constructing a vector in R</vt:lpstr>
      <vt:lpstr>PowerPoint Presentation</vt:lpstr>
      <vt:lpstr>Calculating the sum of a vector</vt:lpstr>
      <vt:lpstr>Storing and Calculating values in R</vt:lpstr>
      <vt:lpstr>PowerPoint Presentation</vt:lpstr>
      <vt:lpstr>Combining Text values in R</vt:lpstr>
      <vt:lpstr>Vector with numerical decimals in a sequence</vt:lpstr>
      <vt:lpstr>Vector Length</vt:lpstr>
      <vt:lpstr> Sort a Vector </vt:lpstr>
      <vt:lpstr>PowerPoint Presentation</vt:lpstr>
      <vt:lpstr>Change an Item</vt:lpstr>
      <vt:lpstr>Repeat Vectors </vt:lpstr>
      <vt:lpstr>Repeat the sequence of the vector:</vt:lpstr>
      <vt:lpstr> Entering numerical Items as Data</vt:lpstr>
      <vt:lpstr>PowerPoint Presentation</vt:lpstr>
      <vt:lpstr>Entering text item as data</vt:lpstr>
      <vt:lpstr> Using scan command for making data</vt:lpstr>
      <vt:lpstr> Example</vt:lpstr>
      <vt:lpstr> Entering text as data using scan()</vt:lpstr>
      <vt:lpstr> Example:</vt:lpstr>
      <vt:lpstr>PowerPoint Presentation</vt:lpstr>
      <vt:lpstr>Getwd() function</vt:lpstr>
      <vt:lpstr>        Manipulate and Process data in R</vt:lpstr>
      <vt:lpstr>PowerPoint Presentation</vt:lpstr>
      <vt:lpstr>Various ways to select a part of Vector Object</vt:lpstr>
      <vt:lpstr>PowerPoint Presentation</vt:lpstr>
      <vt:lpstr>PowerPoint Presentation</vt:lpstr>
      <vt:lpstr>PowerPoint Presentation</vt:lpstr>
      <vt:lpstr> Returning logical values from a vector</vt:lpstr>
      <vt:lpstr>PowerPoint Presentation</vt:lpstr>
      <vt:lpstr>PowerPoint Presentation</vt:lpstr>
      <vt:lpstr>Assigning values using vectors </vt:lpstr>
      <vt:lpstr>PowerPoint Presentation</vt:lpstr>
      <vt:lpstr>PowerPoint Presentation</vt:lpstr>
      <vt:lpstr>Data Frames</vt:lpstr>
      <vt:lpstr>PowerPoint Presentation</vt:lpstr>
      <vt:lpstr>PowerPoint Presentation</vt:lpstr>
      <vt:lpstr>Add a new row</vt:lpstr>
      <vt:lpstr>Add Columns </vt:lpstr>
      <vt:lpstr>Number of Rows and Columns </vt:lpstr>
      <vt:lpstr>PowerPoint Presentation</vt:lpstr>
      <vt:lpstr>Creating subsets of Particular Rows and 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data in R using Matrices</vt:lpstr>
      <vt:lpstr>PowerPoint Presentation</vt:lpstr>
      <vt:lpstr>PowerPoint Presentation</vt:lpstr>
      <vt:lpstr>Reshaping a vector into matrix</vt:lpstr>
      <vt:lpstr>Accessing Matrix and subsetting the data</vt:lpstr>
      <vt:lpstr>PowerPoint Presentation</vt:lpstr>
      <vt:lpstr>PowerPoint Presentation</vt:lpstr>
      <vt:lpstr>PowerPoint Presentation</vt:lpstr>
      <vt:lpstr>PowerPoint Presentation</vt:lpstr>
      <vt:lpstr>Matrix Addition &amp; Subtraction</vt:lpstr>
      <vt:lpstr>Multiplication &amp; Division</vt:lpstr>
      <vt:lpstr>Working with List</vt:lpstr>
      <vt:lpstr>PowerPoint Presentation</vt:lpstr>
      <vt:lpstr>Naming a list element</vt:lpstr>
      <vt:lpstr>Accessing List Elements</vt:lpstr>
      <vt:lpstr>Converting List to Vector</vt:lpstr>
      <vt:lpstr>Working with Arrays</vt:lpstr>
      <vt:lpstr>Naming Columns and Rows</vt:lpstr>
      <vt:lpstr>PowerPoint Presentation</vt:lpstr>
      <vt:lpstr>Accessing Array Elements</vt:lpstr>
      <vt:lpstr>Manipulating Array Elements  </vt:lpstr>
      <vt:lpstr>Calculations Across Array Elements</vt:lpstr>
      <vt:lpstr>PowerPoint Presentation</vt:lpstr>
      <vt:lpstr>Working with Factors</vt:lpstr>
      <vt:lpstr>PowerPoint Presentation</vt:lpstr>
      <vt:lpstr>Factors in Data Frame</vt:lpstr>
      <vt:lpstr>Changing the factor levels</vt:lpstr>
      <vt:lpstr>Generating Factor Levels</vt:lpstr>
      <vt:lpstr>PowerPoint Presentation</vt:lpstr>
      <vt:lpstr>scan() command using sep</vt:lpstr>
      <vt:lpstr>PowerPoint Presentation</vt:lpstr>
      <vt:lpstr>To read data separated with spaces</vt:lpstr>
      <vt:lpstr>PowerPoint Presentation</vt:lpstr>
      <vt:lpstr>PowerPoint Presentation</vt:lpstr>
      <vt:lpstr>PowerPoint Presentation</vt:lpstr>
      <vt:lpstr>Convert an object into another form</vt:lpstr>
      <vt:lpstr>PowerPoint Presentation</vt:lpstr>
      <vt:lpstr>PowerPoint Presentation</vt:lpstr>
      <vt:lpstr>Functions</vt:lpstr>
      <vt:lpstr>Call the function</vt:lpstr>
      <vt:lpstr>PowerPoint Presentation</vt:lpstr>
      <vt:lpstr>PowerPoint Presentation</vt:lpstr>
      <vt:lpstr>PowerPoint Presentation</vt:lpstr>
      <vt:lpstr>Check the data type of the value</vt:lpstr>
      <vt:lpstr>Writing function without braces</vt:lpstr>
      <vt:lpstr>Using Arguments in functions</vt:lpstr>
      <vt:lpstr>Calculating the Area of circle</vt:lpstr>
      <vt:lpstr>Using dot argument in function</vt:lpstr>
      <vt:lpstr>Passing functions as Arguments</vt:lpstr>
      <vt:lpstr>Anonymous functions</vt:lpstr>
      <vt:lpstr>Example:</vt:lpstr>
      <vt:lpstr>Local and Global environment of a function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dc:creator>
  <cp:lastModifiedBy>sameera</cp:lastModifiedBy>
  <cp:revision>311</cp:revision>
  <dcterms:created xsi:type="dcterms:W3CDTF">2006-08-16T00:00:00Z</dcterms:created>
  <dcterms:modified xsi:type="dcterms:W3CDTF">2023-03-23T17:07:04Z</dcterms:modified>
</cp:coreProperties>
</file>